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57" r:id="rId4"/>
    <p:sldId id="265" r:id="rId5"/>
    <p:sldId id="278" r:id="rId6"/>
    <p:sldId id="272" r:id="rId7"/>
    <p:sldId id="260" r:id="rId8"/>
    <p:sldId id="289" r:id="rId9"/>
    <p:sldId id="273" r:id="rId10"/>
    <p:sldId id="262" r:id="rId11"/>
    <p:sldId id="282" r:id="rId12"/>
    <p:sldId id="283" r:id="rId13"/>
    <p:sldId id="284" r:id="rId14"/>
    <p:sldId id="281" r:id="rId15"/>
    <p:sldId id="285" r:id="rId16"/>
    <p:sldId id="280" r:id="rId17"/>
    <p:sldId id="271" r:id="rId18"/>
    <p:sldId id="259" r:id="rId19"/>
    <p:sldId id="270" r:id="rId20"/>
    <p:sldId id="261" r:id="rId21"/>
    <p:sldId id="263" r:id="rId22"/>
    <p:sldId id="268" r:id="rId23"/>
    <p:sldId id="274" r:id="rId24"/>
    <p:sldId id="277" r:id="rId25"/>
    <p:sldId id="276" r:id="rId26"/>
    <p:sldId id="286" r:id="rId27"/>
    <p:sldId id="287" r:id="rId28"/>
    <p:sldId id="288" r:id="rId29"/>
    <p:sldId id="290"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621"/>
  </p:normalViewPr>
  <p:slideViewPr>
    <p:cSldViewPr snapToGrid="0" snapToObjects="1">
      <p:cViewPr varScale="1">
        <p:scale>
          <a:sx n="118" d="100"/>
          <a:sy n="118" d="100"/>
        </p:scale>
        <p:origin x="3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shal\Downloads\Jumpman23_2\Jumpman23\summar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file:////Users/vishalvatnani/Desktop/LMU_Talk/Charts/horizontal_bar.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Users/vishalvatnani/Desktop/LMU_Talk/Charts/horizontal_bar.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Growth</a:t>
            </a:r>
            <a:r>
              <a:rPr lang="en-US" dirty="0"/>
              <a:t> in Orders Month</a:t>
            </a:r>
            <a:r>
              <a:rPr lang="en-US" baseline="0" dirty="0"/>
              <a:t> over Month</a:t>
            </a:r>
            <a:endParaRPr lang="en-US" dirty="0"/>
          </a:p>
        </c:rich>
      </c:tx>
      <c:layout>
        <c:manualLayout>
          <c:xMode val="edge"/>
          <c:yMode val="edge"/>
          <c:x val="3.9523956482588211E-2"/>
          <c:y val="1.715145023164586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lumMod val="75000"/>
              </a:schemeClr>
            </a:solidFill>
            <a:ln>
              <a:noFill/>
            </a:ln>
            <a:effectLst/>
          </c:spPr>
          <c:invertIfNegative val="0"/>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1-D65B-4845-8E1D-7E79BF12CA50}"/>
              </c:ext>
            </c:extLst>
          </c:dPt>
          <c:dPt>
            <c:idx val="2"/>
            <c:invertIfNegative val="0"/>
            <c:bubble3D val="0"/>
            <c:spPr>
              <a:solidFill>
                <a:schemeClr val="accent1">
                  <a:lumMod val="75000"/>
                </a:schemeClr>
              </a:solidFill>
              <a:ln>
                <a:noFill/>
              </a:ln>
              <a:effectLst/>
            </c:spPr>
            <c:extLst>
              <c:ext xmlns:c16="http://schemas.microsoft.com/office/drawing/2014/chart" uri="{C3380CC4-5D6E-409C-BE32-E72D297353CC}">
                <c16:uniqueId val="{00000003-D65B-4845-8E1D-7E79BF12CA50}"/>
              </c:ext>
            </c:extLst>
          </c:dPt>
          <c:dLbls>
            <c:dLbl>
              <c:idx val="0"/>
              <c:layout>
                <c:manualLayout>
                  <c:x val="0"/>
                  <c:y val="6.152728153575965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65B-4845-8E1D-7E79BF12CA50}"/>
                </c:ext>
              </c:extLst>
            </c:dLbl>
            <c:dLbl>
              <c:idx val="1"/>
              <c:layout>
                <c:manualLayout>
                  <c:x val="0"/>
                  <c:y val="5.5933892305236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5B-4845-8E1D-7E79BF12CA50}"/>
                </c:ext>
              </c:extLst>
            </c:dLbl>
            <c:dLbl>
              <c:idx val="2"/>
              <c:layout>
                <c:manualLayout>
                  <c:x val="0"/>
                  <c:y val="5.873058692049790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5B-4845-8E1D-7E79BF12CA5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summary!$A$9:$C$9</c:f>
              <c:strCache>
                <c:ptCount val="3"/>
                <c:pt idx="0">
                  <c:v>October, 2014</c:v>
                </c:pt>
                <c:pt idx="1">
                  <c:v>November, 2014</c:v>
                </c:pt>
                <c:pt idx="2">
                  <c:v>December, 2014</c:v>
                </c:pt>
              </c:strCache>
            </c:strRef>
          </c:cat>
          <c:val>
            <c:numRef>
              <c:f>summary!$A$10:$C$10</c:f>
              <c:numCache>
                <c:formatCode>General</c:formatCode>
                <c:ptCount val="3"/>
                <c:pt idx="0">
                  <c:v>5214</c:v>
                </c:pt>
                <c:pt idx="1">
                  <c:v>5735</c:v>
                </c:pt>
                <c:pt idx="2">
                  <c:v>6256</c:v>
                </c:pt>
              </c:numCache>
            </c:numRef>
          </c:val>
          <c:extLst>
            <c:ext xmlns:c16="http://schemas.microsoft.com/office/drawing/2014/chart" uri="{C3380CC4-5D6E-409C-BE32-E72D297353CC}">
              <c16:uniqueId val="{00000005-D65B-4845-8E1D-7E79BF12CA50}"/>
            </c:ext>
          </c:extLst>
        </c:ser>
        <c:dLbls>
          <c:showLegendKey val="0"/>
          <c:showVal val="0"/>
          <c:showCatName val="0"/>
          <c:showSerName val="0"/>
          <c:showPercent val="0"/>
          <c:showBubbleSize val="0"/>
        </c:dLbls>
        <c:gapWidth val="219"/>
        <c:overlap val="-27"/>
        <c:axId val="1231330880"/>
        <c:axId val="1224596080"/>
      </c:barChart>
      <c:catAx>
        <c:axId val="123133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4596080"/>
        <c:crosses val="autoZero"/>
        <c:auto val="1"/>
        <c:lblAlgn val="ctr"/>
        <c:lblOffset val="100"/>
        <c:noMultiLvlLbl val="0"/>
      </c:catAx>
      <c:valAx>
        <c:axId val="1224596080"/>
        <c:scaling>
          <c:orientation val="minMax"/>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1330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2020 Regular </a:t>
            </a:r>
            <a:r>
              <a:rPr lang="en-US" baseline="0"/>
              <a:t>to 2021 shift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Sheet1!$A$7</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C6-9242-83B8-6959A400FC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C6-9242-83B8-6959A400FC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C6-9242-83B8-6959A400FCF2}"/>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BC6-9242-83B8-6959A400FCF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Sheet1!$B$6:$D$6</c:f>
              <c:strCache>
                <c:ptCount val="3"/>
                <c:pt idx="0">
                  <c:v>Polaroid</c:v>
                </c:pt>
                <c:pt idx="1">
                  <c:v>Blue light</c:v>
                </c:pt>
                <c:pt idx="2">
                  <c:v>Regular</c:v>
                </c:pt>
              </c:strCache>
            </c:strRef>
          </c:cat>
          <c:val>
            <c:numRef>
              <c:f>Sheet1!$B$9:$D$9</c:f>
              <c:numCache>
                <c:formatCode>0%</c:formatCode>
                <c:ptCount val="3"/>
                <c:pt idx="0">
                  <c:v>0.15</c:v>
                </c:pt>
                <c:pt idx="1">
                  <c:v>0.5</c:v>
                </c:pt>
                <c:pt idx="2">
                  <c:v>0.35</c:v>
                </c:pt>
              </c:numCache>
            </c:numRef>
          </c:val>
          <c:extLst>
            <c:ext xmlns:c16="http://schemas.microsoft.com/office/drawing/2014/chart" uri="{C3380CC4-5D6E-409C-BE32-E72D297353CC}">
              <c16:uniqueId val="{00000006-2BC6-9242-83B8-6959A400FCF2}"/>
            </c:ext>
          </c:extLst>
        </c:ser>
        <c:ser>
          <c:idx val="1"/>
          <c:order val="1"/>
          <c:tx>
            <c:strRef>
              <c:f>Sheet1!$A$8</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2BC6-9242-83B8-6959A400FC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2BC6-9242-83B8-6959A400FC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2BC6-9242-83B8-6959A400FCF2}"/>
              </c:ext>
            </c:extLst>
          </c:dPt>
          <c:cat>
            <c:strRef>
              <c:f>Sheet1!$B$6:$D$6</c:f>
              <c:strCache>
                <c:ptCount val="3"/>
                <c:pt idx="0">
                  <c:v>Polaroid</c:v>
                </c:pt>
                <c:pt idx="1">
                  <c:v>Blue light</c:v>
                </c:pt>
                <c:pt idx="2">
                  <c:v>Regular</c:v>
                </c:pt>
              </c:strCache>
            </c:strRef>
          </c:cat>
          <c:val>
            <c:numRef>
              <c:f>Sheet1!$B$8:$D$8</c:f>
              <c:numCache>
                <c:formatCode>0%</c:formatCode>
                <c:ptCount val="3"/>
                <c:pt idx="0">
                  <c:v>0.4</c:v>
                </c:pt>
                <c:pt idx="1">
                  <c:v>0.46</c:v>
                </c:pt>
                <c:pt idx="2">
                  <c:v>0.14000000000000001</c:v>
                </c:pt>
              </c:numCache>
            </c:numRef>
          </c:val>
          <c:extLst>
            <c:ext xmlns:c16="http://schemas.microsoft.com/office/drawing/2014/chart" uri="{C3380CC4-5D6E-409C-BE32-E72D297353CC}">
              <c16:uniqueId val="{0000000D-2BC6-9242-83B8-6959A400FCF2}"/>
            </c:ext>
          </c:extLst>
        </c:ser>
        <c:ser>
          <c:idx val="2"/>
          <c:order val="2"/>
          <c:tx>
            <c:strRef>
              <c:f>Sheet1!$A$9</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2BC6-9242-83B8-6959A400FC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2BC6-9242-83B8-6959A400FC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2BC6-9242-83B8-6959A400FCF2}"/>
              </c:ext>
            </c:extLst>
          </c:dPt>
          <c:cat>
            <c:strRef>
              <c:f>Sheet1!$B$6:$D$6</c:f>
              <c:strCache>
                <c:ptCount val="3"/>
                <c:pt idx="0">
                  <c:v>Polaroid</c:v>
                </c:pt>
                <c:pt idx="1">
                  <c:v>Blue light</c:v>
                </c:pt>
                <c:pt idx="2">
                  <c:v>Regular</c:v>
                </c:pt>
              </c:strCache>
            </c:strRef>
          </c:cat>
          <c:val>
            <c:numRef>
              <c:f>Sheet1!$B$9:$D$9</c:f>
              <c:numCache>
                <c:formatCode>0%</c:formatCode>
                <c:ptCount val="3"/>
                <c:pt idx="0">
                  <c:v>0.15</c:v>
                </c:pt>
                <c:pt idx="1">
                  <c:v>0.5</c:v>
                </c:pt>
                <c:pt idx="2">
                  <c:v>0.35</c:v>
                </c:pt>
              </c:numCache>
            </c:numRef>
          </c:val>
          <c:extLst>
            <c:ext xmlns:c16="http://schemas.microsoft.com/office/drawing/2014/chart" uri="{C3380CC4-5D6E-409C-BE32-E72D297353CC}">
              <c16:uniqueId val="{00000014-2BC6-9242-83B8-6959A400FCF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Polaroid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Polaroid</c:v>
                </c:pt>
                <c:pt idx="1">
                  <c:v>Blue light</c:v>
                </c:pt>
                <c:pt idx="2">
                  <c:v>Regular</c:v>
                </c:pt>
              </c:strCache>
            </c:strRef>
          </c:cat>
          <c:val>
            <c:numRef>
              <c:f>Sheet1!$B$2:$B$4</c:f>
              <c:numCache>
                <c:formatCode>0%</c:formatCode>
                <c:ptCount val="3"/>
                <c:pt idx="0">
                  <c:v>0.7</c:v>
                </c:pt>
                <c:pt idx="1">
                  <c:v>0.37</c:v>
                </c:pt>
                <c:pt idx="2">
                  <c:v>0.3</c:v>
                </c:pt>
              </c:numCache>
            </c:numRef>
          </c:val>
          <c:extLst>
            <c:ext xmlns:c16="http://schemas.microsoft.com/office/drawing/2014/chart" uri="{C3380CC4-5D6E-409C-BE32-E72D297353CC}">
              <c16:uniqueId val="{00000000-B597-B242-9BE7-4085E7EF65B8}"/>
            </c:ext>
          </c:extLst>
        </c:ser>
        <c:ser>
          <c:idx val="1"/>
          <c:order val="1"/>
          <c:tx>
            <c:strRef>
              <c:f>Sheet1!$C$1</c:f>
              <c:strCache>
                <c:ptCount val="1"/>
                <c:pt idx="0">
                  <c:v>Blue light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Polaroid</c:v>
                </c:pt>
                <c:pt idx="1">
                  <c:v>Blue light</c:v>
                </c:pt>
                <c:pt idx="2">
                  <c:v>Regular</c:v>
                </c:pt>
              </c:strCache>
            </c:strRef>
          </c:cat>
          <c:val>
            <c:numRef>
              <c:f>Sheet1!$C$2:$C$4</c:f>
              <c:numCache>
                <c:formatCode>0%</c:formatCode>
                <c:ptCount val="3"/>
                <c:pt idx="0">
                  <c:v>0.1</c:v>
                </c:pt>
                <c:pt idx="1">
                  <c:v>0.55000000000000004</c:v>
                </c:pt>
                <c:pt idx="2">
                  <c:v>0.4</c:v>
                </c:pt>
              </c:numCache>
            </c:numRef>
          </c:val>
          <c:extLst>
            <c:ext xmlns:c16="http://schemas.microsoft.com/office/drawing/2014/chart" uri="{C3380CC4-5D6E-409C-BE32-E72D297353CC}">
              <c16:uniqueId val="{00000001-B597-B242-9BE7-4085E7EF65B8}"/>
            </c:ext>
          </c:extLst>
        </c:ser>
        <c:ser>
          <c:idx val="2"/>
          <c:order val="2"/>
          <c:tx>
            <c:strRef>
              <c:f>Sheet1!$D$1</c:f>
              <c:strCache>
                <c:ptCount val="1"/>
                <c:pt idx="0">
                  <c:v>Regular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Polaroid</c:v>
                </c:pt>
                <c:pt idx="1">
                  <c:v>Blue light</c:v>
                </c:pt>
                <c:pt idx="2">
                  <c:v>Regular</c:v>
                </c:pt>
              </c:strCache>
            </c:strRef>
          </c:cat>
          <c:val>
            <c:numRef>
              <c:f>Sheet1!$D$2:$D$4</c:f>
              <c:numCache>
                <c:formatCode>0%</c:formatCode>
                <c:ptCount val="3"/>
                <c:pt idx="0">
                  <c:v>0.2</c:v>
                </c:pt>
                <c:pt idx="1">
                  <c:v>0.08</c:v>
                </c:pt>
                <c:pt idx="2">
                  <c:v>0.3</c:v>
                </c:pt>
              </c:numCache>
            </c:numRef>
          </c:val>
          <c:extLst>
            <c:ext xmlns:c16="http://schemas.microsoft.com/office/drawing/2014/chart" uri="{C3380CC4-5D6E-409C-BE32-E72D297353CC}">
              <c16:uniqueId val="{00000002-B597-B242-9BE7-4085E7EF65B8}"/>
            </c:ext>
          </c:extLst>
        </c:ser>
        <c:dLbls>
          <c:showLegendKey val="0"/>
          <c:showVal val="0"/>
          <c:showCatName val="0"/>
          <c:showSerName val="0"/>
          <c:showPercent val="0"/>
          <c:showBubbleSize val="0"/>
        </c:dLbls>
        <c:gapWidth val="150"/>
        <c:overlap val="100"/>
        <c:axId val="1427446144"/>
        <c:axId val="1427743456"/>
      </c:barChart>
      <c:catAx>
        <c:axId val="1427446144"/>
        <c:scaling>
          <c:orientation val="maxMin"/>
        </c:scaling>
        <c:delete val="0"/>
        <c:axPos val="l"/>
        <c:title>
          <c:tx>
            <c:rich>
              <a:bodyPr rot="0" spcFirstLastPara="1" vertOverflow="ellipsis"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dirty="0"/>
                  <a:t>2019 </a:t>
                </a:r>
                <a:br>
                  <a:rPr lang="en-US" sz="1100" b="1" dirty="0"/>
                </a:br>
                <a:r>
                  <a:rPr lang="en-US" sz="1100" b="1" dirty="0"/>
                  <a:t>Preference</a:t>
                </a:r>
              </a:p>
            </c:rich>
          </c:tx>
          <c:layout>
            <c:manualLayout>
              <c:xMode val="edge"/>
              <c:yMode val="edge"/>
              <c:x val="1.3303769401330377E-2"/>
              <c:y val="0.47815966754155742"/>
            </c:manualLayout>
          </c:layout>
          <c:overlay val="0"/>
          <c:spPr>
            <a:noFill/>
            <a:ln>
              <a:noFill/>
            </a:ln>
            <a:effectLst/>
          </c:spPr>
          <c:txPr>
            <a:bodyPr rot="0" spcFirstLastPara="1" vertOverflow="ellipsis"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427743456"/>
        <c:crosses val="autoZero"/>
        <c:auto val="1"/>
        <c:lblAlgn val="ctr"/>
        <c:lblOffset val="100"/>
        <c:noMultiLvlLbl val="0"/>
      </c:catAx>
      <c:valAx>
        <c:axId val="1427743456"/>
        <c:scaling>
          <c:orientation val="minMax"/>
          <c:max val="1"/>
        </c:scaling>
        <c:delete val="1"/>
        <c:axPos val="t"/>
        <c:title>
          <c:tx>
            <c:rich>
              <a:bodyPr rot="0" spcFirstLastPara="1" vertOverflow="ellipsis" vert="horz" wrap="square" anchor="b" anchorCtr="0"/>
              <a:lstStyle/>
              <a:p>
                <a:pPr>
                  <a:defRPr sz="1100" b="1" i="0" u="none" strike="noStrike" kern="1200" baseline="0">
                    <a:solidFill>
                      <a:schemeClr val="tx1">
                        <a:lumMod val="65000"/>
                        <a:lumOff val="35000"/>
                      </a:schemeClr>
                    </a:solidFill>
                    <a:latin typeface="+mn-lt"/>
                    <a:ea typeface="+mn-ea"/>
                    <a:cs typeface="+mn-cs"/>
                  </a:defRPr>
                </a:pPr>
                <a:r>
                  <a:rPr lang="en-US" sz="1100" b="1" dirty="0"/>
                  <a:t>2020</a:t>
                </a:r>
              </a:p>
              <a:p>
                <a:pPr>
                  <a:defRPr sz="1100" b="1"/>
                </a:pPr>
                <a:r>
                  <a:rPr lang="en-US" sz="1100" b="1" dirty="0"/>
                  <a:t>Preference</a:t>
                </a:r>
              </a:p>
            </c:rich>
          </c:tx>
          <c:layout>
            <c:manualLayout>
              <c:xMode val="edge"/>
              <c:yMode val="edge"/>
              <c:x val="0.18515929053703981"/>
              <c:y val="8.5016763516990862E-2"/>
            </c:manualLayout>
          </c:layout>
          <c:overlay val="0"/>
          <c:spPr>
            <a:noFill/>
            <a:ln>
              <a:noFill/>
            </a:ln>
            <a:effectLst/>
          </c:spPr>
          <c:txPr>
            <a:bodyPr rot="0" spcFirstLastPara="1" vertOverflow="ellipsis" vert="horz" wrap="square" anchor="b" anchorCtr="0"/>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427446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Sheet1!$B$6</c:f>
              <c:strCache>
                <c:ptCount val="1"/>
                <c:pt idx="0">
                  <c:v>Polaroid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85000"/>
                      </a:schemeClr>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Sheet1!$A$7:$A$9</c:f>
              <c:strCache>
                <c:ptCount val="3"/>
                <c:pt idx="0">
                  <c:v>Polaroid</c:v>
                </c:pt>
                <c:pt idx="1">
                  <c:v>Blue light</c:v>
                </c:pt>
                <c:pt idx="2">
                  <c:v>Regular</c:v>
                </c:pt>
              </c:strCache>
            </c:strRef>
          </c:cat>
          <c:val>
            <c:numRef>
              <c:f>Sheet1!$B$7:$B$9</c:f>
              <c:numCache>
                <c:formatCode>0%</c:formatCode>
                <c:ptCount val="3"/>
                <c:pt idx="0">
                  <c:v>0.17</c:v>
                </c:pt>
                <c:pt idx="1">
                  <c:v>0.4</c:v>
                </c:pt>
                <c:pt idx="2">
                  <c:v>0.15</c:v>
                </c:pt>
              </c:numCache>
            </c:numRef>
          </c:val>
          <c:extLst>
            <c:ext xmlns:c16="http://schemas.microsoft.com/office/drawing/2014/chart" uri="{C3380CC4-5D6E-409C-BE32-E72D297353CC}">
              <c16:uniqueId val="{00000000-51F1-7946-82C0-72DB492FB5F1}"/>
            </c:ext>
          </c:extLst>
        </c:ser>
        <c:ser>
          <c:idx val="1"/>
          <c:order val="1"/>
          <c:tx>
            <c:strRef>
              <c:f>Sheet1!$C$6</c:f>
              <c:strCache>
                <c:ptCount val="1"/>
                <c:pt idx="0">
                  <c:v>Blue light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Sheet1!$A$7:$A$9</c:f>
              <c:strCache>
                <c:ptCount val="3"/>
                <c:pt idx="0">
                  <c:v>Polaroid</c:v>
                </c:pt>
                <c:pt idx="1">
                  <c:v>Blue light</c:v>
                </c:pt>
                <c:pt idx="2">
                  <c:v>Regular</c:v>
                </c:pt>
              </c:strCache>
            </c:strRef>
          </c:cat>
          <c:val>
            <c:numRef>
              <c:f>Sheet1!$C$7:$C$9</c:f>
              <c:numCache>
                <c:formatCode>0%</c:formatCode>
                <c:ptCount val="3"/>
                <c:pt idx="0">
                  <c:v>0.49</c:v>
                </c:pt>
                <c:pt idx="1">
                  <c:v>0.46</c:v>
                </c:pt>
                <c:pt idx="2">
                  <c:v>0.5</c:v>
                </c:pt>
              </c:numCache>
            </c:numRef>
          </c:val>
          <c:extLst>
            <c:ext xmlns:c16="http://schemas.microsoft.com/office/drawing/2014/chart" uri="{C3380CC4-5D6E-409C-BE32-E72D297353CC}">
              <c16:uniqueId val="{00000001-51F1-7946-82C0-72DB492FB5F1}"/>
            </c:ext>
          </c:extLst>
        </c:ser>
        <c:ser>
          <c:idx val="2"/>
          <c:order val="2"/>
          <c:tx>
            <c:strRef>
              <c:f>Sheet1!$D$6</c:f>
              <c:strCache>
                <c:ptCount val="1"/>
                <c:pt idx="0">
                  <c:v>Regular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Sheet1!$A$7:$A$9</c:f>
              <c:strCache>
                <c:ptCount val="3"/>
                <c:pt idx="0">
                  <c:v>Polaroid</c:v>
                </c:pt>
                <c:pt idx="1">
                  <c:v>Blue light</c:v>
                </c:pt>
                <c:pt idx="2">
                  <c:v>Regular</c:v>
                </c:pt>
              </c:strCache>
            </c:strRef>
          </c:cat>
          <c:val>
            <c:numRef>
              <c:f>Sheet1!$D$7:$D$9</c:f>
              <c:numCache>
                <c:formatCode>0%</c:formatCode>
                <c:ptCount val="3"/>
                <c:pt idx="0">
                  <c:v>0.34</c:v>
                </c:pt>
                <c:pt idx="1">
                  <c:v>0.14000000000000001</c:v>
                </c:pt>
                <c:pt idx="2">
                  <c:v>0.35</c:v>
                </c:pt>
              </c:numCache>
            </c:numRef>
          </c:val>
          <c:extLst>
            <c:ext xmlns:c16="http://schemas.microsoft.com/office/drawing/2014/chart" uri="{C3380CC4-5D6E-409C-BE32-E72D297353CC}">
              <c16:uniqueId val="{00000002-51F1-7946-82C0-72DB492FB5F1}"/>
            </c:ext>
          </c:extLst>
        </c:ser>
        <c:dLbls>
          <c:showLegendKey val="0"/>
          <c:showVal val="0"/>
          <c:showCatName val="0"/>
          <c:showSerName val="0"/>
          <c:showPercent val="0"/>
          <c:showBubbleSize val="0"/>
        </c:dLbls>
        <c:gapWidth val="150"/>
        <c:overlap val="100"/>
        <c:axId val="1427446144"/>
        <c:axId val="1427743456"/>
      </c:barChart>
      <c:catAx>
        <c:axId val="1427446144"/>
        <c:scaling>
          <c:orientation val="maxMin"/>
        </c:scaling>
        <c:delete val="0"/>
        <c:axPos val="l"/>
        <c:title>
          <c:tx>
            <c:rich>
              <a:bodyPr rot="0" spcFirstLastPara="1" vertOverflow="ellipsis"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dirty="0"/>
                  <a:t>2020</a:t>
                </a:r>
              </a:p>
              <a:p>
                <a:pPr>
                  <a:defRPr sz="1100" b="1"/>
                </a:pPr>
                <a:r>
                  <a:rPr lang="en-US" sz="1100" b="1" dirty="0"/>
                  <a:t>Preference</a:t>
                </a:r>
              </a:p>
            </c:rich>
          </c:tx>
          <c:layout>
            <c:manualLayout>
              <c:xMode val="edge"/>
              <c:yMode val="edge"/>
              <c:x val="1.3303769401330377E-2"/>
              <c:y val="0.47815966754155742"/>
            </c:manualLayout>
          </c:layout>
          <c:overlay val="0"/>
          <c:spPr>
            <a:noFill/>
            <a:ln>
              <a:noFill/>
            </a:ln>
            <a:effectLst/>
          </c:spPr>
          <c:txPr>
            <a:bodyPr rot="0" spcFirstLastPara="1" vertOverflow="ellipsis"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427743456"/>
        <c:crosses val="autoZero"/>
        <c:auto val="1"/>
        <c:lblAlgn val="ctr"/>
        <c:lblOffset val="100"/>
        <c:noMultiLvlLbl val="0"/>
      </c:catAx>
      <c:valAx>
        <c:axId val="1427743456"/>
        <c:scaling>
          <c:orientation val="minMax"/>
          <c:max val="1"/>
        </c:scaling>
        <c:delete val="1"/>
        <c:axPos val="t"/>
        <c:title>
          <c:tx>
            <c:rich>
              <a:bodyPr rot="0" spcFirstLastPara="1" vertOverflow="ellipsis" vert="horz" wrap="square" anchor="b" anchorCtr="0"/>
              <a:lstStyle/>
              <a:p>
                <a:pPr>
                  <a:defRPr sz="1100" b="1" i="0" u="none" strike="noStrike" kern="1200" baseline="0">
                    <a:solidFill>
                      <a:schemeClr val="tx1">
                        <a:lumMod val="65000"/>
                        <a:lumOff val="35000"/>
                      </a:schemeClr>
                    </a:solidFill>
                    <a:latin typeface="+mn-lt"/>
                    <a:ea typeface="+mn-ea"/>
                    <a:cs typeface="+mn-cs"/>
                  </a:defRPr>
                </a:pPr>
                <a:r>
                  <a:rPr lang="en-US" sz="1100" b="1" dirty="0"/>
                  <a:t>2021</a:t>
                </a:r>
                <a:br>
                  <a:rPr lang="en-US" sz="1100" b="1" dirty="0"/>
                </a:br>
                <a:r>
                  <a:rPr lang="en-US" sz="1100" b="1" dirty="0"/>
                  <a:t>Preference</a:t>
                </a:r>
              </a:p>
            </c:rich>
          </c:tx>
          <c:layout>
            <c:manualLayout>
              <c:xMode val="edge"/>
              <c:yMode val="edge"/>
              <c:x val="0.19460171642596782"/>
              <c:y val="7.3833314620133261E-2"/>
            </c:manualLayout>
          </c:layout>
          <c:overlay val="0"/>
          <c:spPr>
            <a:noFill/>
            <a:ln>
              <a:noFill/>
            </a:ln>
            <a:effectLst/>
          </c:spPr>
          <c:txPr>
            <a:bodyPr rot="0" spcFirstLastPara="1" vertOverflow="ellipsis" vert="horz" wrap="square" anchor="b" anchorCtr="0"/>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427446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Revenue from Regular v/s Promo Customer Cohort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'line-2'!$B$1</c:f>
              <c:strCache>
                <c:ptCount val="1"/>
                <c:pt idx="0">
                  <c:v>Regular Revenue</c:v>
                </c:pt>
              </c:strCache>
            </c:strRef>
          </c:tx>
          <c:spPr>
            <a:ln w="28575" cap="rnd">
              <a:solidFill>
                <a:schemeClr val="accent1"/>
              </a:solidFill>
              <a:round/>
            </a:ln>
            <a:effectLst/>
          </c:spPr>
          <c:marker>
            <c:symbol val="none"/>
          </c:marker>
          <c:cat>
            <c:numRef>
              <c:f>'line-2'!$A$2:$A$46</c:f>
              <c:numCache>
                <c:formatCode>m/d/yy</c:formatCode>
                <c:ptCount val="45"/>
                <c:pt idx="0">
                  <c:v>44108</c:v>
                </c:pt>
                <c:pt idx="1">
                  <c:v>44115</c:v>
                </c:pt>
                <c:pt idx="2">
                  <c:v>44122</c:v>
                </c:pt>
                <c:pt idx="3">
                  <c:v>44129</c:v>
                </c:pt>
                <c:pt idx="4">
                  <c:v>44136</c:v>
                </c:pt>
                <c:pt idx="5">
                  <c:v>44143</c:v>
                </c:pt>
                <c:pt idx="6">
                  <c:v>44150</c:v>
                </c:pt>
                <c:pt idx="7">
                  <c:v>44157</c:v>
                </c:pt>
                <c:pt idx="8">
                  <c:v>44164</c:v>
                </c:pt>
                <c:pt idx="9">
                  <c:v>44171</c:v>
                </c:pt>
                <c:pt idx="10">
                  <c:v>44178</c:v>
                </c:pt>
                <c:pt idx="11">
                  <c:v>44185</c:v>
                </c:pt>
                <c:pt idx="12">
                  <c:v>44192</c:v>
                </c:pt>
                <c:pt idx="13">
                  <c:v>44199</c:v>
                </c:pt>
                <c:pt idx="14">
                  <c:v>44206</c:v>
                </c:pt>
                <c:pt idx="15">
                  <c:v>44213</c:v>
                </c:pt>
                <c:pt idx="16">
                  <c:v>44220</c:v>
                </c:pt>
                <c:pt idx="17">
                  <c:v>44227</c:v>
                </c:pt>
                <c:pt idx="18">
                  <c:v>44234</c:v>
                </c:pt>
                <c:pt idx="19">
                  <c:v>44241</c:v>
                </c:pt>
                <c:pt idx="20">
                  <c:v>44248</c:v>
                </c:pt>
                <c:pt idx="21">
                  <c:v>44255</c:v>
                </c:pt>
                <c:pt idx="22">
                  <c:v>44262</c:v>
                </c:pt>
                <c:pt idx="23">
                  <c:v>44269</c:v>
                </c:pt>
                <c:pt idx="24">
                  <c:v>44276</c:v>
                </c:pt>
                <c:pt idx="25">
                  <c:v>44283</c:v>
                </c:pt>
                <c:pt idx="26">
                  <c:v>44290</c:v>
                </c:pt>
                <c:pt idx="27">
                  <c:v>44297</c:v>
                </c:pt>
                <c:pt idx="28">
                  <c:v>44304</c:v>
                </c:pt>
                <c:pt idx="29">
                  <c:v>44311</c:v>
                </c:pt>
                <c:pt idx="30">
                  <c:v>44318</c:v>
                </c:pt>
                <c:pt idx="31">
                  <c:v>44325</c:v>
                </c:pt>
                <c:pt idx="32">
                  <c:v>44332</c:v>
                </c:pt>
                <c:pt idx="33">
                  <c:v>44339</c:v>
                </c:pt>
                <c:pt idx="34">
                  <c:v>44346</c:v>
                </c:pt>
                <c:pt idx="35">
                  <c:v>44353</c:v>
                </c:pt>
                <c:pt idx="36">
                  <c:v>44360</c:v>
                </c:pt>
                <c:pt idx="37">
                  <c:v>44367</c:v>
                </c:pt>
                <c:pt idx="38">
                  <c:v>44374</c:v>
                </c:pt>
                <c:pt idx="39">
                  <c:v>44381</c:v>
                </c:pt>
                <c:pt idx="40">
                  <c:v>44388</c:v>
                </c:pt>
                <c:pt idx="41">
                  <c:v>44395</c:v>
                </c:pt>
                <c:pt idx="42">
                  <c:v>44402</c:v>
                </c:pt>
                <c:pt idx="43">
                  <c:v>44409</c:v>
                </c:pt>
                <c:pt idx="44">
                  <c:v>44416</c:v>
                </c:pt>
              </c:numCache>
            </c:numRef>
          </c:cat>
          <c:val>
            <c:numRef>
              <c:f>'line-2'!$B$2:$B$46</c:f>
              <c:numCache>
                <c:formatCode>General</c:formatCode>
                <c:ptCount val="45"/>
                <c:pt idx="0">
                  <c:v>9802833.4806139003</c:v>
                </c:pt>
                <c:pt idx="1">
                  <c:v>9797777.4936343692</c:v>
                </c:pt>
                <c:pt idx="2">
                  <c:v>9595559.5142440107</c:v>
                </c:pt>
                <c:pt idx="3">
                  <c:v>9392958</c:v>
                </c:pt>
                <c:pt idx="4">
                  <c:v>9191110.0171073508</c:v>
                </c:pt>
                <c:pt idx="5">
                  <c:v>8988887.67228931</c:v>
                </c:pt>
                <c:pt idx="6">
                  <c:v>8786671.2920773905</c:v>
                </c:pt>
                <c:pt idx="7">
                  <c:v>8584445.7205175608</c:v>
                </c:pt>
                <c:pt idx="8">
                  <c:v>8382225.5067417901</c:v>
                </c:pt>
                <c:pt idx="9">
                  <c:v>8180001.7243251801</c:v>
                </c:pt>
                <c:pt idx="10">
                  <c:v>6712220.3168076798</c:v>
                </c:pt>
                <c:pt idx="11">
                  <c:v>5877779.5333312796</c:v>
                </c:pt>
                <c:pt idx="12">
                  <c:v>5701446.1473313412</c:v>
                </c:pt>
                <c:pt idx="13">
                  <c:v>5530402.7629114008</c:v>
                </c:pt>
                <c:pt idx="14">
                  <c:v>5364490.6800240586</c:v>
                </c:pt>
                <c:pt idx="15">
                  <c:v>5203555.9596233368</c:v>
                </c:pt>
                <c:pt idx="16">
                  <c:v>5047449.2808346367</c:v>
                </c:pt>
                <c:pt idx="17">
                  <c:v>4896025.8024095977</c:v>
                </c:pt>
                <c:pt idx="18">
                  <c:v>4749145.0283373101</c:v>
                </c:pt>
                <c:pt idx="19">
                  <c:v>4606670.6774871908</c:v>
                </c:pt>
                <c:pt idx="20">
                  <c:v>4468470.5571625754</c:v>
                </c:pt>
                <c:pt idx="21">
                  <c:v>4711190.8024095977</c:v>
                </c:pt>
                <c:pt idx="22">
                  <c:v>4676170.8024095977</c:v>
                </c:pt>
                <c:pt idx="23">
                  <c:v>4494492.8024095977</c:v>
                </c:pt>
                <c:pt idx="24">
                  <c:v>4580871.8024095977</c:v>
                </c:pt>
                <c:pt idx="25">
                  <c:v>4297898.8024095977</c:v>
                </c:pt>
                <c:pt idx="26">
                  <c:v>4742224.3729836103</c:v>
                </c:pt>
                <c:pt idx="27">
                  <c:v>4540001.3456786303</c:v>
                </c:pt>
                <c:pt idx="28">
                  <c:v>4337780.5840401202</c:v>
                </c:pt>
                <c:pt idx="29">
                  <c:v>4135554.38986594</c:v>
                </c:pt>
                <c:pt idx="30">
                  <c:v>3933334.4815138699</c:v>
                </c:pt>
                <c:pt idx="31">
                  <c:v>3731112.9697318701</c:v>
                </c:pt>
                <c:pt idx="32">
                  <c:v>3528888.0001221001</c:v>
                </c:pt>
                <c:pt idx="33">
                  <c:v>3326669.54966817</c:v>
                </c:pt>
                <c:pt idx="34">
                  <c:v>3124446.6269698301</c:v>
                </c:pt>
                <c:pt idx="35">
                  <c:v>2922220.8620805</c:v>
                </c:pt>
                <c:pt idx="36">
                  <c:v>2903757.8620805</c:v>
                </c:pt>
                <c:pt idx="37">
                  <c:v>2813418.8620805</c:v>
                </c:pt>
                <c:pt idx="38">
                  <c:v>2752332.8620805</c:v>
                </c:pt>
                <c:pt idx="39">
                  <c:v>2684725.8620805</c:v>
                </c:pt>
                <c:pt idx="40">
                  <c:v>2597519.8620805</c:v>
                </c:pt>
                <c:pt idx="41">
                  <c:v>2585070.8620805</c:v>
                </c:pt>
                <c:pt idx="42">
                  <c:v>2520889.8620805</c:v>
                </c:pt>
                <c:pt idx="43">
                  <c:v>2486685.8620805</c:v>
                </c:pt>
                <c:pt idx="44">
                  <c:v>1467786.5407228793</c:v>
                </c:pt>
              </c:numCache>
            </c:numRef>
          </c:val>
          <c:smooth val="0"/>
          <c:extLst>
            <c:ext xmlns:c16="http://schemas.microsoft.com/office/drawing/2014/chart" uri="{C3380CC4-5D6E-409C-BE32-E72D297353CC}">
              <c16:uniqueId val="{00000000-895D-3447-880B-1436EB0A97BA}"/>
            </c:ext>
          </c:extLst>
        </c:ser>
        <c:ser>
          <c:idx val="1"/>
          <c:order val="1"/>
          <c:tx>
            <c:strRef>
              <c:f>'line-2'!$C$1</c:f>
              <c:strCache>
                <c:ptCount val="1"/>
                <c:pt idx="0">
                  <c:v>Promo Revenue</c:v>
                </c:pt>
              </c:strCache>
            </c:strRef>
          </c:tx>
          <c:spPr>
            <a:ln w="28575" cap="rnd">
              <a:solidFill>
                <a:schemeClr val="accent2"/>
              </a:solidFill>
              <a:round/>
            </a:ln>
            <a:effectLst/>
          </c:spPr>
          <c:marker>
            <c:symbol val="none"/>
          </c:marker>
          <c:cat>
            <c:numRef>
              <c:f>'line-2'!$A$2:$A$46</c:f>
              <c:numCache>
                <c:formatCode>m/d/yy</c:formatCode>
                <c:ptCount val="45"/>
                <c:pt idx="0">
                  <c:v>44108</c:v>
                </c:pt>
                <c:pt idx="1">
                  <c:v>44115</c:v>
                </c:pt>
                <c:pt idx="2">
                  <c:v>44122</c:v>
                </c:pt>
                <c:pt idx="3">
                  <c:v>44129</c:v>
                </c:pt>
                <c:pt idx="4">
                  <c:v>44136</c:v>
                </c:pt>
                <c:pt idx="5">
                  <c:v>44143</c:v>
                </c:pt>
                <c:pt idx="6">
                  <c:v>44150</c:v>
                </c:pt>
                <c:pt idx="7">
                  <c:v>44157</c:v>
                </c:pt>
                <c:pt idx="8">
                  <c:v>44164</c:v>
                </c:pt>
                <c:pt idx="9">
                  <c:v>44171</c:v>
                </c:pt>
                <c:pt idx="10">
                  <c:v>44178</c:v>
                </c:pt>
                <c:pt idx="11">
                  <c:v>44185</c:v>
                </c:pt>
                <c:pt idx="12">
                  <c:v>44192</c:v>
                </c:pt>
                <c:pt idx="13">
                  <c:v>44199</c:v>
                </c:pt>
                <c:pt idx="14">
                  <c:v>44206</c:v>
                </c:pt>
                <c:pt idx="15">
                  <c:v>44213</c:v>
                </c:pt>
                <c:pt idx="16">
                  <c:v>44220</c:v>
                </c:pt>
                <c:pt idx="17">
                  <c:v>44227</c:v>
                </c:pt>
                <c:pt idx="18">
                  <c:v>44234</c:v>
                </c:pt>
                <c:pt idx="19">
                  <c:v>44241</c:v>
                </c:pt>
                <c:pt idx="20">
                  <c:v>44248</c:v>
                </c:pt>
                <c:pt idx="21">
                  <c:v>44255</c:v>
                </c:pt>
                <c:pt idx="22">
                  <c:v>44262</c:v>
                </c:pt>
                <c:pt idx="23">
                  <c:v>44269</c:v>
                </c:pt>
                <c:pt idx="24">
                  <c:v>44276</c:v>
                </c:pt>
                <c:pt idx="25">
                  <c:v>44283</c:v>
                </c:pt>
                <c:pt idx="26">
                  <c:v>44290</c:v>
                </c:pt>
                <c:pt idx="27">
                  <c:v>44297</c:v>
                </c:pt>
                <c:pt idx="28">
                  <c:v>44304</c:v>
                </c:pt>
                <c:pt idx="29">
                  <c:v>44311</c:v>
                </c:pt>
                <c:pt idx="30">
                  <c:v>44318</c:v>
                </c:pt>
                <c:pt idx="31">
                  <c:v>44325</c:v>
                </c:pt>
                <c:pt idx="32">
                  <c:v>44332</c:v>
                </c:pt>
                <c:pt idx="33">
                  <c:v>44339</c:v>
                </c:pt>
                <c:pt idx="34">
                  <c:v>44346</c:v>
                </c:pt>
                <c:pt idx="35">
                  <c:v>44353</c:v>
                </c:pt>
                <c:pt idx="36">
                  <c:v>44360</c:v>
                </c:pt>
                <c:pt idx="37">
                  <c:v>44367</c:v>
                </c:pt>
                <c:pt idx="38">
                  <c:v>44374</c:v>
                </c:pt>
                <c:pt idx="39">
                  <c:v>44381</c:v>
                </c:pt>
                <c:pt idx="40">
                  <c:v>44388</c:v>
                </c:pt>
                <c:pt idx="41">
                  <c:v>44395</c:v>
                </c:pt>
                <c:pt idx="42">
                  <c:v>44402</c:v>
                </c:pt>
                <c:pt idx="43">
                  <c:v>44409</c:v>
                </c:pt>
                <c:pt idx="44">
                  <c:v>44416</c:v>
                </c:pt>
              </c:numCache>
            </c:numRef>
          </c:cat>
          <c:val>
            <c:numRef>
              <c:f>'line-2'!$C$2:$C$46</c:f>
              <c:numCache>
                <c:formatCode>General</c:formatCode>
                <c:ptCount val="45"/>
                <c:pt idx="0">
                  <c:v>7000230</c:v>
                </c:pt>
                <c:pt idx="1">
                  <c:v>8322221.1994026201</c:v>
                </c:pt>
                <c:pt idx="2">
                  <c:v>8144443.40500353</c:v>
                </c:pt>
                <c:pt idx="3">
                  <c:v>7942053.40500353</c:v>
                </c:pt>
                <c:pt idx="4">
                  <c:v>7942052.4474740643</c:v>
                </c:pt>
                <c:pt idx="5">
                  <c:v>7611109.9787946297</c:v>
                </c:pt>
                <c:pt idx="6">
                  <c:v>7367505.9787946297</c:v>
                </c:pt>
                <c:pt idx="7">
                  <c:v>6398860.9787946297</c:v>
                </c:pt>
                <c:pt idx="8">
                  <c:v>6187588.9787946297</c:v>
                </c:pt>
                <c:pt idx="9">
                  <c:v>5943272.9787946297</c:v>
                </c:pt>
                <c:pt idx="10">
                  <c:v>6722222.3168076798</c:v>
                </c:pt>
                <c:pt idx="11">
                  <c:v>6544444.5036621802</c:v>
                </c:pt>
                <c:pt idx="12">
                  <c:v>6366666.8094369397</c:v>
                </c:pt>
                <c:pt idx="13">
                  <c:v>6337273.8094369397</c:v>
                </c:pt>
                <c:pt idx="14">
                  <c:v>6011111.4653872699</c:v>
                </c:pt>
                <c:pt idx="15">
                  <c:v>5833333.0967783201</c:v>
                </c:pt>
                <c:pt idx="16">
                  <c:v>5655553.8018521098</c:v>
                </c:pt>
                <c:pt idx="17">
                  <c:v>4895025.8024095977</c:v>
                </c:pt>
                <c:pt idx="18">
                  <c:v>4892621.8024095977</c:v>
                </c:pt>
                <c:pt idx="19">
                  <c:v>4806054.8024095977</c:v>
                </c:pt>
                <c:pt idx="20">
                  <c:v>4751655.8024095977</c:v>
                </c:pt>
                <c:pt idx="21">
                  <c:v>4722172.8024095977</c:v>
                </c:pt>
                <c:pt idx="22">
                  <c:v>4715093.8024095977</c:v>
                </c:pt>
                <c:pt idx="23">
                  <c:v>4678448.8024095977</c:v>
                </c:pt>
                <c:pt idx="24">
                  <c:v>4645761.8024095977</c:v>
                </c:pt>
                <c:pt idx="25">
                  <c:v>4585730.8024095977</c:v>
                </c:pt>
                <c:pt idx="26">
                  <c:v>4517401.8024095977</c:v>
                </c:pt>
                <c:pt idx="27">
                  <c:v>4443139.8024095977</c:v>
                </c:pt>
                <c:pt idx="28">
                  <c:v>4347909.8024095977</c:v>
                </c:pt>
                <c:pt idx="29">
                  <c:v>4285407.8024095977</c:v>
                </c:pt>
                <c:pt idx="30">
                  <c:v>4200456.8024095977</c:v>
                </c:pt>
                <c:pt idx="31">
                  <c:v>4165001.8024095977</c:v>
                </c:pt>
                <c:pt idx="32">
                  <c:v>4164135.8024095977</c:v>
                </c:pt>
                <c:pt idx="33">
                  <c:v>1279772.195758926</c:v>
                </c:pt>
                <c:pt idx="34">
                  <c:v>2455557.3997854502</c:v>
                </c:pt>
                <c:pt idx="35">
                  <c:v>2277779.4744195198</c:v>
                </c:pt>
                <c:pt idx="36">
                  <c:v>2099998.4135261099</c:v>
                </c:pt>
                <c:pt idx="37">
                  <c:v>1922222.39705992</c:v>
                </c:pt>
                <c:pt idx="38">
                  <c:v>1744444.5877714199</c:v>
                </c:pt>
                <c:pt idx="39">
                  <c:v>1566668.54181988</c:v>
                </c:pt>
                <c:pt idx="40">
                  <c:v>1469340.54181988</c:v>
                </c:pt>
                <c:pt idx="41">
                  <c:v>1393135.54181988</c:v>
                </c:pt>
                <c:pt idx="42">
                  <c:v>1362342.54181988</c:v>
                </c:pt>
                <c:pt idx="43">
                  <c:v>855556.65272025799</c:v>
                </c:pt>
                <c:pt idx="44">
                  <c:v>677779.53333128896</c:v>
                </c:pt>
              </c:numCache>
            </c:numRef>
          </c:val>
          <c:smooth val="0"/>
          <c:extLst>
            <c:ext xmlns:c16="http://schemas.microsoft.com/office/drawing/2014/chart" uri="{C3380CC4-5D6E-409C-BE32-E72D297353CC}">
              <c16:uniqueId val="{00000001-895D-3447-880B-1436EB0A97BA}"/>
            </c:ext>
          </c:extLst>
        </c:ser>
        <c:dLbls>
          <c:showLegendKey val="0"/>
          <c:showVal val="0"/>
          <c:showCatName val="0"/>
          <c:showSerName val="0"/>
          <c:showPercent val="0"/>
          <c:showBubbleSize val="0"/>
        </c:dLbls>
        <c:smooth val="0"/>
        <c:axId val="512971824"/>
        <c:axId val="512975104"/>
      </c:lineChart>
      <c:dateAx>
        <c:axId val="512971824"/>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975104"/>
        <c:crosses val="autoZero"/>
        <c:auto val="1"/>
        <c:lblOffset val="100"/>
        <c:baseTimeUnit val="days"/>
      </c:dateAx>
      <c:valAx>
        <c:axId val="51297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9718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October Customer Cohort: Regular v/s Promo </a:t>
            </a:r>
            <a:r>
              <a:rPr lang="en-US" sz="1400" b="1" i="0" u="none" strike="noStrike" baseline="0" dirty="0">
                <a:effectLst/>
              </a:rPr>
              <a:t>Revenue</a:t>
            </a:r>
            <a:endParaRPr lang="en-US" b="1" dirty="0"/>
          </a:p>
        </c:rich>
      </c:tx>
      <c:layout>
        <c:manualLayout>
          <c:xMode val="edge"/>
          <c:yMode val="edge"/>
          <c:x val="4.71532044594958E-2"/>
          <c:y val="1.9753834741715638E-2"/>
        </c:manualLayout>
      </c:layout>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47744303701167"/>
          <c:y val="0.11979769167789135"/>
          <c:w val="0.84420976763862554"/>
          <c:h val="0.82179542033119402"/>
        </c:manualLayout>
      </c:layout>
      <c:lineChart>
        <c:grouping val="standard"/>
        <c:varyColors val="0"/>
        <c:ser>
          <c:idx val="1"/>
          <c:order val="0"/>
          <c:tx>
            <c:strRef>
              <c:f>'line-1'!$B$1</c:f>
              <c:strCache>
                <c:ptCount val="1"/>
                <c:pt idx="0">
                  <c:v>Regular Revenue</c:v>
                </c:pt>
              </c:strCache>
            </c:strRef>
          </c:tx>
          <c:spPr>
            <a:ln w="28575" cap="rnd">
              <a:solidFill>
                <a:schemeClr val="accent2"/>
              </a:solidFill>
              <a:round/>
            </a:ln>
            <a:effectLst/>
          </c:spPr>
          <c:marker>
            <c:symbol val="none"/>
          </c:marker>
          <c:dLbls>
            <c:dLbl>
              <c:idx val="0"/>
              <c:layout>
                <c:manualLayout>
                  <c:x val="-2.8538825263011595E-2"/>
                  <c:y val="-2.2139747598664165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accent2">
                            <a:lumMod val="75000"/>
                          </a:schemeClr>
                        </a:solidFill>
                        <a:latin typeface="+mn-lt"/>
                        <a:ea typeface="+mn-ea"/>
                        <a:cs typeface="+mn-cs"/>
                      </a:defRPr>
                    </a:pPr>
                    <a:fld id="{852063F3-D389-6D40-BB45-EB6B22EA680D}" type="SERIESNAME">
                      <a:rPr lang="en-US" b="1">
                        <a:solidFill>
                          <a:schemeClr val="accent2">
                            <a:lumMod val="75000"/>
                          </a:schemeClr>
                        </a:solidFill>
                      </a:rPr>
                      <a:pPr>
                        <a:defRPr>
                          <a:solidFill>
                            <a:schemeClr val="accent2">
                              <a:lumMod val="75000"/>
                            </a:schemeClr>
                          </a:solidFill>
                        </a:defRPr>
                      </a:pPr>
                      <a:t>[SERIES NAME]</a:t>
                    </a:fld>
                    <a:endParaRPr lang="en-US"/>
                  </a:p>
                </c:rich>
              </c:tx>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7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71F-B644-AA3E-B8B3788D44CD}"/>
                </c:ext>
              </c:extLst>
            </c:dLbl>
            <c:dLbl>
              <c:idx val="2"/>
              <c:layout>
                <c:manualLayout>
                  <c:x val="1.730207515912462E-2"/>
                  <c:y val="0"/>
                </c:manualLayout>
              </c:layout>
              <c:numFmt formatCode="[&gt;999999]\ \ &quot;$&quot;#,##0.0,,&quot;M&quot;;#,&quot;K&quot;" sourceLinked="0"/>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1F-B644-AA3E-B8B3788D44CD}"/>
                </c:ext>
              </c:extLst>
            </c:dLbl>
            <c:dLbl>
              <c:idx val="44"/>
              <c:layout>
                <c:manualLayout>
                  <c:x val="-8.9378684681784334E-3"/>
                  <c:y val="-1.9801032706331292E-2"/>
                </c:manualLayout>
              </c:layout>
              <c:numFmt formatCode="[&gt;999999]\ \ &quot;$&quot;#,##0.0,,&quot;M&quot;;#,&quot;K&quot;" sourceLinked="0"/>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1F-B644-AA3E-B8B3788D44CD}"/>
                </c:ext>
              </c:extLst>
            </c:dLbl>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'line-1'!$A$2:$A$46</c:f>
              <c:strCache>
                <c:ptCount val="45"/>
                <c:pt idx="0">
                  <c:v>Week-1</c:v>
                </c:pt>
                <c:pt idx="1">
                  <c:v>Week-2</c:v>
                </c:pt>
                <c:pt idx="2">
                  <c:v>Week-3</c:v>
                </c:pt>
                <c:pt idx="3">
                  <c:v>Week-4</c:v>
                </c:pt>
                <c:pt idx="4">
                  <c:v>Week-5</c:v>
                </c:pt>
                <c:pt idx="5">
                  <c:v>Week-6</c:v>
                </c:pt>
                <c:pt idx="6">
                  <c:v>Week-7</c:v>
                </c:pt>
                <c:pt idx="7">
                  <c:v>Week-8</c:v>
                </c:pt>
                <c:pt idx="8">
                  <c:v>Week-9</c:v>
                </c:pt>
                <c:pt idx="9">
                  <c:v>Week-10</c:v>
                </c:pt>
                <c:pt idx="10">
                  <c:v>Week-11</c:v>
                </c:pt>
                <c:pt idx="11">
                  <c:v>Week-12</c:v>
                </c:pt>
                <c:pt idx="12">
                  <c:v>Week-13</c:v>
                </c:pt>
                <c:pt idx="13">
                  <c:v>Week-14</c:v>
                </c:pt>
                <c:pt idx="14">
                  <c:v>Week-15</c:v>
                </c:pt>
                <c:pt idx="15">
                  <c:v>Week-16</c:v>
                </c:pt>
                <c:pt idx="16">
                  <c:v>Week-17</c:v>
                </c:pt>
                <c:pt idx="17">
                  <c:v>Week-18</c:v>
                </c:pt>
                <c:pt idx="18">
                  <c:v>Week-19</c:v>
                </c:pt>
                <c:pt idx="19">
                  <c:v>Week-20</c:v>
                </c:pt>
                <c:pt idx="20">
                  <c:v>Week-21</c:v>
                </c:pt>
                <c:pt idx="21">
                  <c:v>Week-22</c:v>
                </c:pt>
                <c:pt idx="22">
                  <c:v>Week-23</c:v>
                </c:pt>
                <c:pt idx="23">
                  <c:v>Week-24</c:v>
                </c:pt>
                <c:pt idx="24">
                  <c:v>Week-25</c:v>
                </c:pt>
                <c:pt idx="25">
                  <c:v>Week-26</c:v>
                </c:pt>
                <c:pt idx="26">
                  <c:v>Week-27</c:v>
                </c:pt>
                <c:pt idx="27">
                  <c:v>Week-28</c:v>
                </c:pt>
                <c:pt idx="28">
                  <c:v>Week-29</c:v>
                </c:pt>
                <c:pt idx="29">
                  <c:v>Week-30</c:v>
                </c:pt>
                <c:pt idx="30">
                  <c:v>Week-31</c:v>
                </c:pt>
                <c:pt idx="31">
                  <c:v>Week-32</c:v>
                </c:pt>
                <c:pt idx="32">
                  <c:v>Week-33</c:v>
                </c:pt>
                <c:pt idx="33">
                  <c:v>Week-34</c:v>
                </c:pt>
                <c:pt idx="34">
                  <c:v>Week-35</c:v>
                </c:pt>
                <c:pt idx="35">
                  <c:v>Week-36</c:v>
                </c:pt>
                <c:pt idx="36">
                  <c:v>Week-37</c:v>
                </c:pt>
                <c:pt idx="37">
                  <c:v>Week-38</c:v>
                </c:pt>
                <c:pt idx="38">
                  <c:v>Week-39</c:v>
                </c:pt>
                <c:pt idx="39">
                  <c:v>Week-40</c:v>
                </c:pt>
                <c:pt idx="40">
                  <c:v>Week-41</c:v>
                </c:pt>
                <c:pt idx="41">
                  <c:v>Week-42</c:v>
                </c:pt>
                <c:pt idx="42">
                  <c:v>Week-43</c:v>
                </c:pt>
                <c:pt idx="43">
                  <c:v>Week-44</c:v>
                </c:pt>
                <c:pt idx="44">
                  <c:v>Week-45</c:v>
                </c:pt>
              </c:strCache>
            </c:strRef>
          </c:cat>
          <c:val>
            <c:numRef>
              <c:f>'line-1'!$B$2:$B$46</c:f>
              <c:numCache>
                <c:formatCode>General</c:formatCode>
                <c:ptCount val="45"/>
                <c:pt idx="0">
                  <c:v>9802833.4806139003</c:v>
                </c:pt>
                <c:pt idx="1">
                  <c:v>9797777.4936343692</c:v>
                </c:pt>
                <c:pt idx="2">
                  <c:v>9595559.5142440107</c:v>
                </c:pt>
                <c:pt idx="3">
                  <c:v>9392958</c:v>
                </c:pt>
                <c:pt idx="4">
                  <c:v>9191110.0171073508</c:v>
                </c:pt>
                <c:pt idx="5">
                  <c:v>8988887.67228931</c:v>
                </c:pt>
                <c:pt idx="6">
                  <c:v>8786671.2920773905</c:v>
                </c:pt>
                <c:pt idx="7">
                  <c:v>8584445.7205175608</c:v>
                </c:pt>
                <c:pt idx="8">
                  <c:v>8382225.5067417901</c:v>
                </c:pt>
                <c:pt idx="9">
                  <c:v>8180001.7243251801</c:v>
                </c:pt>
                <c:pt idx="10">
                  <c:v>6712220.3168076798</c:v>
                </c:pt>
                <c:pt idx="11">
                  <c:v>5877779.5333312796</c:v>
                </c:pt>
                <c:pt idx="12">
                  <c:v>5701446.1473313412</c:v>
                </c:pt>
                <c:pt idx="13">
                  <c:v>5530402.7629114008</c:v>
                </c:pt>
                <c:pt idx="14">
                  <c:v>5364490.6800240586</c:v>
                </c:pt>
                <c:pt idx="15">
                  <c:v>5203555.9596233368</c:v>
                </c:pt>
                <c:pt idx="16">
                  <c:v>5047449.2808346367</c:v>
                </c:pt>
                <c:pt idx="17">
                  <c:v>4896025.8024095977</c:v>
                </c:pt>
                <c:pt idx="18">
                  <c:v>4749145.0283373101</c:v>
                </c:pt>
                <c:pt idx="19">
                  <c:v>4606670.6774871908</c:v>
                </c:pt>
                <c:pt idx="20">
                  <c:v>4468470.5571625754</c:v>
                </c:pt>
                <c:pt idx="21">
                  <c:v>4760983.8024095977</c:v>
                </c:pt>
                <c:pt idx="22">
                  <c:v>4725963.8024095977</c:v>
                </c:pt>
                <c:pt idx="23">
                  <c:v>4512623.8024095977</c:v>
                </c:pt>
                <c:pt idx="24">
                  <c:v>4588739.8024095977</c:v>
                </c:pt>
                <c:pt idx="25">
                  <c:v>4316029.8024095977</c:v>
                </c:pt>
                <c:pt idx="26">
                  <c:v>4742224.3729836103</c:v>
                </c:pt>
                <c:pt idx="27">
                  <c:v>4540001.3456786303</c:v>
                </c:pt>
                <c:pt idx="28">
                  <c:v>4337780.5840401202</c:v>
                </c:pt>
                <c:pt idx="29">
                  <c:v>4135554.38986594</c:v>
                </c:pt>
                <c:pt idx="30">
                  <c:v>3933334.4815138699</c:v>
                </c:pt>
                <c:pt idx="31">
                  <c:v>3731112.9697318701</c:v>
                </c:pt>
                <c:pt idx="32">
                  <c:v>3528888.0001221001</c:v>
                </c:pt>
                <c:pt idx="33">
                  <c:v>3326669.54966817</c:v>
                </c:pt>
                <c:pt idx="34">
                  <c:v>3124446.6269698301</c:v>
                </c:pt>
                <c:pt idx="35">
                  <c:v>2922220.8620805</c:v>
                </c:pt>
                <c:pt idx="36">
                  <c:v>2832715.8620805</c:v>
                </c:pt>
                <c:pt idx="37">
                  <c:v>2775574.8620805</c:v>
                </c:pt>
                <c:pt idx="38">
                  <c:v>2749687.8620805</c:v>
                </c:pt>
                <c:pt idx="39">
                  <c:v>2656437.8620805</c:v>
                </c:pt>
                <c:pt idx="40">
                  <c:v>2599636.8620805</c:v>
                </c:pt>
                <c:pt idx="41">
                  <c:v>2533736.8620805</c:v>
                </c:pt>
                <c:pt idx="42">
                  <c:v>2491748.8620805</c:v>
                </c:pt>
                <c:pt idx="43">
                  <c:v>2487395.8620805</c:v>
                </c:pt>
                <c:pt idx="44">
                  <c:v>1453813.7407228793</c:v>
                </c:pt>
              </c:numCache>
            </c:numRef>
          </c:val>
          <c:smooth val="0"/>
          <c:extLst>
            <c:ext xmlns:c16="http://schemas.microsoft.com/office/drawing/2014/chart" uri="{C3380CC4-5D6E-409C-BE32-E72D297353CC}">
              <c16:uniqueId val="{00000003-971F-B644-AA3E-B8B3788D44CD}"/>
            </c:ext>
          </c:extLst>
        </c:ser>
        <c:ser>
          <c:idx val="3"/>
          <c:order val="1"/>
          <c:tx>
            <c:strRef>
              <c:f>'line-1'!$C$1</c:f>
              <c:strCache>
                <c:ptCount val="1"/>
                <c:pt idx="0">
                  <c:v>Promo Revenue</c:v>
                </c:pt>
              </c:strCache>
            </c:strRef>
          </c:tx>
          <c:spPr>
            <a:ln w="28575" cap="rnd">
              <a:solidFill>
                <a:schemeClr val="accent4"/>
              </a:solidFill>
              <a:round/>
            </a:ln>
            <a:effectLst/>
          </c:spPr>
          <c:marker>
            <c:symbol val="none"/>
          </c:marker>
          <c:dLbls>
            <c:dLbl>
              <c:idx val="0"/>
              <c:layout>
                <c:manualLayout>
                  <c:x val="-2.5957473997427E-2"/>
                  <c:y val="2.3598982307824382E-2"/>
                </c:manualLayout>
              </c:layout>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971F-B644-AA3E-B8B3788D44CD}"/>
                </c:ext>
              </c:extLst>
            </c:dLbl>
            <c:dLbl>
              <c:idx val="2"/>
              <c:layout>
                <c:manualLayout>
                  <c:x val="-2.4376209730702536E-2"/>
                  <c:y val="-2.4118717374871507E-2"/>
                </c:manualLayout>
              </c:layout>
              <c:numFmt formatCode="[&gt;999999]\ \ &quot;$&quot;#,##0.0,,&quot;M&quot;;#,&quot;K&quot;" sourceLinked="0"/>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1F-B644-AA3E-B8B3788D44CD}"/>
                </c:ext>
              </c:extLst>
            </c:dLbl>
            <c:dLbl>
              <c:idx val="44"/>
              <c:layout>
                <c:manualLayout>
                  <c:x val="-2.8066528066528068E-2"/>
                  <c:y val="1.8552875695732704E-2"/>
                </c:manualLayout>
              </c:layout>
              <c:numFmt formatCode="[&gt;999999]\ \ &quot;$&quot;#,##0,,&quot;M&quot;;&quot;$&quot;#,&quot;K&quot;" sourceLinked="0"/>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71F-B644-AA3E-B8B3788D44CD}"/>
                </c:ext>
              </c:extLst>
            </c:dLbl>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'line-1'!$A$2:$A$46</c:f>
              <c:strCache>
                <c:ptCount val="45"/>
                <c:pt idx="0">
                  <c:v>Week-1</c:v>
                </c:pt>
                <c:pt idx="1">
                  <c:v>Week-2</c:v>
                </c:pt>
                <c:pt idx="2">
                  <c:v>Week-3</c:v>
                </c:pt>
                <c:pt idx="3">
                  <c:v>Week-4</c:v>
                </c:pt>
                <c:pt idx="4">
                  <c:v>Week-5</c:v>
                </c:pt>
                <c:pt idx="5">
                  <c:v>Week-6</c:v>
                </c:pt>
                <c:pt idx="6">
                  <c:v>Week-7</c:v>
                </c:pt>
                <c:pt idx="7">
                  <c:v>Week-8</c:v>
                </c:pt>
                <c:pt idx="8">
                  <c:v>Week-9</c:v>
                </c:pt>
                <c:pt idx="9">
                  <c:v>Week-10</c:v>
                </c:pt>
                <c:pt idx="10">
                  <c:v>Week-11</c:v>
                </c:pt>
                <c:pt idx="11">
                  <c:v>Week-12</c:v>
                </c:pt>
                <c:pt idx="12">
                  <c:v>Week-13</c:v>
                </c:pt>
                <c:pt idx="13">
                  <c:v>Week-14</c:v>
                </c:pt>
                <c:pt idx="14">
                  <c:v>Week-15</c:v>
                </c:pt>
                <c:pt idx="15">
                  <c:v>Week-16</c:v>
                </c:pt>
                <c:pt idx="16">
                  <c:v>Week-17</c:v>
                </c:pt>
                <c:pt idx="17">
                  <c:v>Week-18</c:v>
                </c:pt>
                <c:pt idx="18">
                  <c:v>Week-19</c:v>
                </c:pt>
                <c:pt idx="19">
                  <c:v>Week-20</c:v>
                </c:pt>
                <c:pt idx="20">
                  <c:v>Week-21</c:v>
                </c:pt>
                <c:pt idx="21">
                  <c:v>Week-22</c:v>
                </c:pt>
                <c:pt idx="22">
                  <c:v>Week-23</c:v>
                </c:pt>
                <c:pt idx="23">
                  <c:v>Week-24</c:v>
                </c:pt>
                <c:pt idx="24">
                  <c:v>Week-25</c:v>
                </c:pt>
                <c:pt idx="25">
                  <c:v>Week-26</c:v>
                </c:pt>
                <c:pt idx="26">
                  <c:v>Week-27</c:v>
                </c:pt>
                <c:pt idx="27">
                  <c:v>Week-28</c:v>
                </c:pt>
                <c:pt idx="28">
                  <c:v>Week-29</c:v>
                </c:pt>
                <c:pt idx="29">
                  <c:v>Week-30</c:v>
                </c:pt>
                <c:pt idx="30">
                  <c:v>Week-31</c:v>
                </c:pt>
                <c:pt idx="31">
                  <c:v>Week-32</c:v>
                </c:pt>
                <c:pt idx="32">
                  <c:v>Week-33</c:v>
                </c:pt>
                <c:pt idx="33">
                  <c:v>Week-34</c:v>
                </c:pt>
                <c:pt idx="34">
                  <c:v>Week-35</c:v>
                </c:pt>
                <c:pt idx="35">
                  <c:v>Week-36</c:v>
                </c:pt>
                <c:pt idx="36">
                  <c:v>Week-37</c:v>
                </c:pt>
                <c:pt idx="37">
                  <c:v>Week-38</c:v>
                </c:pt>
                <c:pt idx="38">
                  <c:v>Week-39</c:v>
                </c:pt>
                <c:pt idx="39">
                  <c:v>Week-40</c:v>
                </c:pt>
                <c:pt idx="40">
                  <c:v>Week-41</c:v>
                </c:pt>
                <c:pt idx="41">
                  <c:v>Week-42</c:v>
                </c:pt>
                <c:pt idx="42">
                  <c:v>Week-43</c:v>
                </c:pt>
                <c:pt idx="43">
                  <c:v>Week-44</c:v>
                </c:pt>
                <c:pt idx="44">
                  <c:v>Week-45</c:v>
                </c:pt>
              </c:strCache>
            </c:strRef>
          </c:cat>
          <c:val>
            <c:numRef>
              <c:f>'line-1'!$C$2:$C$46</c:f>
              <c:numCache>
                <c:formatCode>General</c:formatCode>
                <c:ptCount val="45"/>
                <c:pt idx="0">
                  <c:v>7000230</c:v>
                </c:pt>
                <c:pt idx="1">
                  <c:v>8322221.1994026201</c:v>
                </c:pt>
                <c:pt idx="2">
                  <c:v>8144443.40500353</c:v>
                </c:pt>
                <c:pt idx="3">
                  <c:v>7942053.40500353</c:v>
                </c:pt>
                <c:pt idx="4">
                  <c:v>7942053.0661061145</c:v>
                </c:pt>
                <c:pt idx="5">
                  <c:v>7611109.9787946297</c:v>
                </c:pt>
                <c:pt idx="6">
                  <c:v>7306251.9787946297</c:v>
                </c:pt>
                <c:pt idx="7">
                  <c:v>7126239.9787946297</c:v>
                </c:pt>
                <c:pt idx="8">
                  <c:v>6138236.9787946297</c:v>
                </c:pt>
                <c:pt idx="9">
                  <c:v>6028875.9787946297</c:v>
                </c:pt>
                <c:pt idx="10">
                  <c:v>6722222.3168076798</c:v>
                </c:pt>
                <c:pt idx="11">
                  <c:v>6544444.5036621802</c:v>
                </c:pt>
                <c:pt idx="12">
                  <c:v>6366666.8094369397</c:v>
                </c:pt>
                <c:pt idx="13">
                  <c:v>6337273.8094369397</c:v>
                </c:pt>
                <c:pt idx="14">
                  <c:v>6011111.4653872699</c:v>
                </c:pt>
                <c:pt idx="15">
                  <c:v>5833333.0967783201</c:v>
                </c:pt>
                <c:pt idx="16">
                  <c:v>5655553.8018521098</c:v>
                </c:pt>
                <c:pt idx="17">
                  <c:v>4895025.8024095977</c:v>
                </c:pt>
                <c:pt idx="18">
                  <c:v>4846045.8024095977</c:v>
                </c:pt>
                <c:pt idx="19">
                  <c:v>4820494.8024095977</c:v>
                </c:pt>
                <c:pt idx="20">
                  <c:v>4812695.8024095977</c:v>
                </c:pt>
                <c:pt idx="21">
                  <c:v>4810778.8024095977</c:v>
                </c:pt>
                <c:pt idx="22">
                  <c:v>4764886.8024095977</c:v>
                </c:pt>
                <c:pt idx="23">
                  <c:v>4706764.8024095977</c:v>
                </c:pt>
                <c:pt idx="24">
                  <c:v>4653629.8024095977</c:v>
                </c:pt>
                <c:pt idx="25">
                  <c:v>4603861.8024095977</c:v>
                </c:pt>
                <c:pt idx="26">
                  <c:v>4595526.8024095977</c:v>
                </c:pt>
                <c:pt idx="27">
                  <c:v>4523298.8024095977</c:v>
                </c:pt>
                <c:pt idx="28">
                  <c:v>4453635.8024095977</c:v>
                </c:pt>
                <c:pt idx="29">
                  <c:v>4445849.8024095977</c:v>
                </c:pt>
                <c:pt idx="30">
                  <c:v>4350412.8024095977</c:v>
                </c:pt>
                <c:pt idx="31">
                  <c:v>4320359.8024095977</c:v>
                </c:pt>
                <c:pt idx="32">
                  <c:v>4276247.8024095977</c:v>
                </c:pt>
                <c:pt idx="33">
                  <c:v>1425247.995758926</c:v>
                </c:pt>
                <c:pt idx="34">
                  <c:v>2455557.3997854502</c:v>
                </c:pt>
                <c:pt idx="35">
                  <c:v>2277779.4744195198</c:v>
                </c:pt>
                <c:pt idx="36">
                  <c:v>2099998.4135261099</c:v>
                </c:pt>
                <c:pt idx="37">
                  <c:v>1922222.39705992</c:v>
                </c:pt>
                <c:pt idx="38">
                  <c:v>1744444.5877714199</c:v>
                </c:pt>
                <c:pt idx="39">
                  <c:v>1566668.54181988</c:v>
                </c:pt>
                <c:pt idx="40">
                  <c:v>1492479.54181988</c:v>
                </c:pt>
                <c:pt idx="41">
                  <c:v>1467117.54181988</c:v>
                </c:pt>
                <c:pt idx="42">
                  <c:v>1400033.54181988</c:v>
                </c:pt>
                <c:pt idx="43">
                  <c:v>855556.65272025799</c:v>
                </c:pt>
                <c:pt idx="44">
                  <c:v>677779.53333128896</c:v>
                </c:pt>
              </c:numCache>
            </c:numRef>
          </c:val>
          <c:smooth val="0"/>
          <c:extLst>
            <c:ext xmlns:c16="http://schemas.microsoft.com/office/drawing/2014/chart" uri="{C3380CC4-5D6E-409C-BE32-E72D297353CC}">
              <c16:uniqueId val="{00000007-971F-B644-AA3E-B8B3788D44CD}"/>
            </c:ext>
          </c:extLst>
        </c:ser>
        <c:dLbls>
          <c:showLegendKey val="0"/>
          <c:showVal val="0"/>
          <c:showCatName val="0"/>
          <c:showSerName val="0"/>
          <c:showPercent val="0"/>
          <c:showBubbleSize val="0"/>
        </c:dLbls>
        <c:smooth val="0"/>
        <c:axId val="627665280"/>
        <c:axId val="2047290688"/>
      </c:lineChart>
      <c:catAx>
        <c:axId val="627665280"/>
        <c:scaling>
          <c:orientation val="minMax"/>
        </c:scaling>
        <c:delete val="0"/>
        <c:axPos val="b"/>
        <c:numFmt formatCode="m/d/yy;@" sourceLinked="0"/>
        <c:majorTickMark val="in"/>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2047290688"/>
        <c:crosses val="autoZero"/>
        <c:auto val="0"/>
        <c:lblAlgn val="ctr"/>
        <c:lblOffset val="100"/>
        <c:tickLblSkip val="4"/>
        <c:tickMarkSkip val="3"/>
        <c:noMultiLvlLbl val="0"/>
      </c:catAx>
      <c:valAx>
        <c:axId val="2047290688"/>
        <c:scaling>
          <c:orientation val="minMax"/>
          <c:min val="0"/>
        </c:scaling>
        <c:delete val="0"/>
        <c:axPos val="l"/>
        <c:numFmt formatCode="[&gt;999999]\ \ \ &quot;$&quot;#,##0,,&quot;M&quot;;#,&quot;K&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7665280"/>
        <c:crosses val="autoZero"/>
        <c:crossBetween val="between"/>
        <c:majorUnit val="1820000"/>
        <c:minorUnit val="4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October Customer Cohort: Regular v/s Promo </a:t>
            </a:r>
            <a:r>
              <a:rPr lang="en-US" sz="1400" b="1" i="0" u="none" strike="noStrike" baseline="0" dirty="0">
                <a:effectLst/>
              </a:rPr>
              <a:t>Revenue</a:t>
            </a:r>
            <a:endParaRPr lang="en-US" b="1" dirty="0"/>
          </a:p>
        </c:rich>
      </c:tx>
      <c:layout>
        <c:manualLayout>
          <c:xMode val="edge"/>
          <c:yMode val="edge"/>
          <c:x val="4.71532044594958E-2"/>
          <c:y val="1.9753834741715638E-2"/>
        </c:manualLayout>
      </c:layout>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47744303701167"/>
          <c:y val="0.11979769167789135"/>
          <c:w val="0.84420976763862554"/>
          <c:h val="0.82179542033119402"/>
        </c:manualLayout>
      </c:layout>
      <c:lineChart>
        <c:grouping val="standard"/>
        <c:varyColors val="0"/>
        <c:ser>
          <c:idx val="1"/>
          <c:order val="0"/>
          <c:tx>
            <c:strRef>
              <c:f>'line-1'!$B$1</c:f>
              <c:strCache>
                <c:ptCount val="1"/>
                <c:pt idx="0">
                  <c:v>Regular Revenue</c:v>
                </c:pt>
              </c:strCache>
            </c:strRef>
          </c:tx>
          <c:spPr>
            <a:ln w="28575" cap="rnd">
              <a:solidFill>
                <a:schemeClr val="accent2"/>
              </a:solidFill>
              <a:round/>
            </a:ln>
            <a:effectLst/>
          </c:spPr>
          <c:marker>
            <c:symbol val="none"/>
          </c:marker>
          <c:dLbls>
            <c:dLbl>
              <c:idx val="0"/>
              <c:layout>
                <c:manualLayout>
                  <c:x val="-2.8538825263011595E-2"/>
                  <c:y val="-2.2139747598664165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accent2">
                            <a:lumMod val="75000"/>
                          </a:schemeClr>
                        </a:solidFill>
                        <a:latin typeface="+mn-lt"/>
                        <a:ea typeface="+mn-ea"/>
                        <a:cs typeface="+mn-cs"/>
                      </a:defRPr>
                    </a:pPr>
                    <a:fld id="{852063F3-D389-6D40-BB45-EB6B22EA680D}" type="SERIESNAME">
                      <a:rPr lang="en-US" b="1">
                        <a:solidFill>
                          <a:schemeClr val="accent2">
                            <a:lumMod val="75000"/>
                          </a:schemeClr>
                        </a:solidFill>
                      </a:rPr>
                      <a:pPr>
                        <a:defRPr>
                          <a:solidFill>
                            <a:schemeClr val="accent2">
                              <a:lumMod val="75000"/>
                            </a:schemeClr>
                          </a:solidFill>
                        </a:defRPr>
                      </a:pPr>
                      <a:t>[SERIES NAME]</a:t>
                    </a:fld>
                    <a:endParaRPr lang="en-US"/>
                  </a:p>
                </c:rich>
              </c:tx>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7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5E3-844D-8771-E4D6CF9F3CF8}"/>
                </c:ext>
              </c:extLst>
            </c:dLbl>
            <c:dLbl>
              <c:idx val="2"/>
              <c:layout>
                <c:manualLayout>
                  <c:x val="1.730207515912462E-2"/>
                  <c:y val="0"/>
                </c:manualLayout>
              </c:layout>
              <c:numFmt formatCode="[&gt;999999]\ \ &quot;$&quot;#,##0.0,,&quot;M&quot;;#,&quot;K&quot;" sourceLinked="0"/>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E3-844D-8771-E4D6CF9F3CF8}"/>
                </c:ext>
              </c:extLst>
            </c:dLbl>
            <c:dLbl>
              <c:idx val="44"/>
              <c:layout>
                <c:manualLayout>
                  <c:x val="-8.9378684681784334E-3"/>
                  <c:y val="-1.9801032706331292E-2"/>
                </c:manualLayout>
              </c:layout>
              <c:numFmt formatCode="[&gt;999999]\ \ &quot;$&quot;#,##0.0,,&quot;M&quot;;#,&quot;K&quot;" sourceLinked="0"/>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E3-844D-8771-E4D6CF9F3CF8}"/>
                </c:ext>
              </c:extLst>
            </c:dLbl>
            <c:spPr>
              <a:noFill/>
              <a:ln>
                <a:solidFill>
                  <a:schemeClr val="accent2">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'line-1'!$A$2:$A$46</c:f>
              <c:strCache>
                <c:ptCount val="45"/>
                <c:pt idx="0">
                  <c:v>Week-1</c:v>
                </c:pt>
                <c:pt idx="1">
                  <c:v>Week-2</c:v>
                </c:pt>
                <c:pt idx="2">
                  <c:v>Week-3</c:v>
                </c:pt>
                <c:pt idx="3">
                  <c:v>Week-4</c:v>
                </c:pt>
                <c:pt idx="4">
                  <c:v>Week-5</c:v>
                </c:pt>
                <c:pt idx="5">
                  <c:v>Week-6</c:v>
                </c:pt>
                <c:pt idx="6">
                  <c:v>Week-7</c:v>
                </c:pt>
                <c:pt idx="7">
                  <c:v>Week-8</c:v>
                </c:pt>
                <c:pt idx="8">
                  <c:v>Week-9</c:v>
                </c:pt>
                <c:pt idx="9">
                  <c:v>Week-10</c:v>
                </c:pt>
                <c:pt idx="10">
                  <c:v>Week-11</c:v>
                </c:pt>
                <c:pt idx="11">
                  <c:v>Week-12</c:v>
                </c:pt>
                <c:pt idx="12">
                  <c:v>Week-13</c:v>
                </c:pt>
                <c:pt idx="13">
                  <c:v>Week-14</c:v>
                </c:pt>
                <c:pt idx="14">
                  <c:v>Week-15</c:v>
                </c:pt>
                <c:pt idx="15">
                  <c:v>Week-16</c:v>
                </c:pt>
                <c:pt idx="16">
                  <c:v>Week-17</c:v>
                </c:pt>
                <c:pt idx="17">
                  <c:v>Week-18</c:v>
                </c:pt>
                <c:pt idx="18">
                  <c:v>Week-19</c:v>
                </c:pt>
                <c:pt idx="19">
                  <c:v>Week-20</c:v>
                </c:pt>
                <c:pt idx="20">
                  <c:v>Week-21</c:v>
                </c:pt>
                <c:pt idx="21">
                  <c:v>Week-22</c:v>
                </c:pt>
                <c:pt idx="22">
                  <c:v>Week-23</c:v>
                </c:pt>
                <c:pt idx="23">
                  <c:v>Week-24</c:v>
                </c:pt>
                <c:pt idx="24">
                  <c:v>Week-25</c:v>
                </c:pt>
                <c:pt idx="25">
                  <c:v>Week-26</c:v>
                </c:pt>
                <c:pt idx="26">
                  <c:v>Week-27</c:v>
                </c:pt>
                <c:pt idx="27">
                  <c:v>Week-28</c:v>
                </c:pt>
                <c:pt idx="28">
                  <c:v>Week-29</c:v>
                </c:pt>
                <c:pt idx="29">
                  <c:v>Week-30</c:v>
                </c:pt>
                <c:pt idx="30">
                  <c:v>Week-31</c:v>
                </c:pt>
                <c:pt idx="31">
                  <c:v>Week-32</c:v>
                </c:pt>
                <c:pt idx="32">
                  <c:v>Week-33</c:v>
                </c:pt>
                <c:pt idx="33">
                  <c:v>Week-34</c:v>
                </c:pt>
                <c:pt idx="34">
                  <c:v>Week-35</c:v>
                </c:pt>
                <c:pt idx="35">
                  <c:v>Week-36</c:v>
                </c:pt>
                <c:pt idx="36">
                  <c:v>Week-37</c:v>
                </c:pt>
                <c:pt idx="37">
                  <c:v>Week-38</c:v>
                </c:pt>
                <c:pt idx="38">
                  <c:v>Week-39</c:v>
                </c:pt>
                <c:pt idx="39">
                  <c:v>Week-40</c:v>
                </c:pt>
                <c:pt idx="40">
                  <c:v>Week-41</c:v>
                </c:pt>
                <c:pt idx="41">
                  <c:v>Week-42</c:v>
                </c:pt>
                <c:pt idx="42">
                  <c:v>Week-43</c:v>
                </c:pt>
                <c:pt idx="43">
                  <c:v>Week-44</c:v>
                </c:pt>
                <c:pt idx="44">
                  <c:v>Week-45</c:v>
                </c:pt>
              </c:strCache>
            </c:strRef>
          </c:cat>
          <c:val>
            <c:numRef>
              <c:f>'line-1'!$B$2:$B$46</c:f>
              <c:numCache>
                <c:formatCode>General</c:formatCode>
                <c:ptCount val="45"/>
                <c:pt idx="0">
                  <c:v>9802833.4806139003</c:v>
                </c:pt>
                <c:pt idx="1">
                  <c:v>9797777.4936343692</c:v>
                </c:pt>
                <c:pt idx="2">
                  <c:v>9595559.5142440107</c:v>
                </c:pt>
                <c:pt idx="3">
                  <c:v>9392958</c:v>
                </c:pt>
                <c:pt idx="4">
                  <c:v>9191110.0171073508</c:v>
                </c:pt>
                <c:pt idx="5">
                  <c:v>8988887.67228931</c:v>
                </c:pt>
                <c:pt idx="6">
                  <c:v>8786671.2920773905</c:v>
                </c:pt>
                <c:pt idx="7">
                  <c:v>8584445.7205175608</c:v>
                </c:pt>
                <c:pt idx="8">
                  <c:v>8382225.5067417901</c:v>
                </c:pt>
                <c:pt idx="9">
                  <c:v>8180001.7243251801</c:v>
                </c:pt>
                <c:pt idx="10">
                  <c:v>6712220.3168076798</c:v>
                </c:pt>
                <c:pt idx="11">
                  <c:v>5877779.5333312796</c:v>
                </c:pt>
                <c:pt idx="12">
                  <c:v>5701446.1473313412</c:v>
                </c:pt>
                <c:pt idx="13">
                  <c:v>5530402.7629114008</c:v>
                </c:pt>
                <c:pt idx="14">
                  <c:v>5364490.6800240586</c:v>
                </c:pt>
                <c:pt idx="15">
                  <c:v>5203555.9596233368</c:v>
                </c:pt>
                <c:pt idx="16">
                  <c:v>5047449.2808346367</c:v>
                </c:pt>
                <c:pt idx="17">
                  <c:v>4896025.8024095977</c:v>
                </c:pt>
                <c:pt idx="18">
                  <c:v>4749145.0283373101</c:v>
                </c:pt>
                <c:pt idx="19">
                  <c:v>4606670.6774871908</c:v>
                </c:pt>
                <c:pt idx="20">
                  <c:v>4468470.5571625754</c:v>
                </c:pt>
                <c:pt idx="21">
                  <c:v>4760983.8024095977</c:v>
                </c:pt>
                <c:pt idx="22">
                  <c:v>4725963.8024095977</c:v>
                </c:pt>
                <c:pt idx="23">
                  <c:v>4512623.8024095977</c:v>
                </c:pt>
                <c:pt idx="24">
                  <c:v>4588739.8024095977</c:v>
                </c:pt>
                <c:pt idx="25">
                  <c:v>4316029.8024095977</c:v>
                </c:pt>
                <c:pt idx="26">
                  <c:v>4742224.3729836103</c:v>
                </c:pt>
                <c:pt idx="27">
                  <c:v>4540001.3456786303</c:v>
                </c:pt>
                <c:pt idx="28">
                  <c:v>4337780.5840401202</c:v>
                </c:pt>
                <c:pt idx="29">
                  <c:v>4135554.38986594</c:v>
                </c:pt>
                <c:pt idx="30">
                  <c:v>3933334.4815138699</c:v>
                </c:pt>
                <c:pt idx="31">
                  <c:v>3731112.9697318701</c:v>
                </c:pt>
                <c:pt idx="32">
                  <c:v>3528888.0001221001</c:v>
                </c:pt>
                <c:pt idx="33">
                  <c:v>3326669.54966817</c:v>
                </c:pt>
                <c:pt idx="34">
                  <c:v>3124446.6269698301</c:v>
                </c:pt>
                <c:pt idx="35">
                  <c:v>2922220.8620805</c:v>
                </c:pt>
                <c:pt idx="36">
                  <c:v>2832715.8620805</c:v>
                </c:pt>
                <c:pt idx="37">
                  <c:v>2775574.8620805</c:v>
                </c:pt>
                <c:pt idx="38">
                  <c:v>2749687.8620805</c:v>
                </c:pt>
                <c:pt idx="39">
                  <c:v>2656437.8620805</c:v>
                </c:pt>
                <c:pt idx="40">
                  <c:v>2599636.8620805</c:v>
                </c:pt>
                <c:pt idx="41">
                  <c:v>2533736.8620805</c:v>
                </c:pt>
                <c:pt idx="42">
                  <c:v>2491748.8620805</c:v>
                </c:pt>
                <c:pt idx="43">
                  <c:v>2487395.8620805</c:v>
                </c:pt>
                <c:pt idx="44">
                  <c:v>1453813.7407228793</c:v>
                </c:pt>
              </c:numCache>
            </c:numRef>
          </c:val>
          <c:smooth val="0"/>
          <c:extLst>
            <c:ext xmlns:c16="http://schemas.microsoft.com/office/drawing/2014/chart" uri="{C3380CC4-5D6E-409C-BE32-E72D297353CC}">
              <c16:uniqueId val="{00000003-85E3-844D-8771-E4D6CF9F3CF8}"/>
            </c:ext>
          </c:extLst>
        </c:ser>
        <c:ser>
          <c:idx val="3"/>
          <c:order val="1"/>
          <c:tx>
            <c:strRef>
              <c:f>'line-1'!$C$1</c:f>
              <c:strCache>
                <c:ptCount val="1"/>
                <c:pt idx="0">
                  <c:v>Promo Revenue</c:v>
                </c:pt>
              </c:strCache>
            </c:strRef>
          </c:tx>
          <c:spPr>
            <a:ln w="28575" cap="rnd">
              <a:solidFill>
                <a:schemeClr val="accent4"/>
              </a:solidFill>
              <a:round/>
            </a:ln>
            <a:effectLst/>
          </c:spPr>
          <c:marker>
            <c:symbol val="none"/>
          </c:marker>
          <c:dLbls>
            <c:dLbl>
              <c:idx val="0"/>
              <c:layout>
                <c:manualLayout>
                  <c:x val="-2.5957473997427E-2"/>
                  <c:y val="2.3598982307824382E-2"/>
                </c:manualLayout>
              </c:layout>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85E3-844D-8771-E4D6CF9F3CF8}"/>
                </c:ext>
              </c:extLst>
            </c:dLbl>
            <c:dLbl>
              <c:idx val="2"/>
              <c:layout>
                <c:manualLayout>
                  <c:x val="-2.4376209730702536E-2"/>
                  <c:y val="-2.4118717374871507E-2"/>
                </c:manualLayout>
              </c:layout>
              <c:numFmt formatCode="[&gt;999999]\ \ &quot;$&quot;#,##0.0,,&quot;M&quot;;#,&quot;K&quot;" sourceLinked="0"/>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5E3-844D-8771-E4D6CF9F3CF8}"/>
                </c:ext>
              </c:extLst>
            </c:dLbl>
            <c:dLbl>
              <c:idx val="44"/>
              <c:layout>
                <c:manualLayout>
                  <c:x val="-2.8066528066528068E-2"/>
                  <c:y val="1.8552875695732704E-2"/>
                </c:manualLayout>
              </c:layout>
              <c:numFmt formatCode="[&gt;999999]\ \ &quot;$&quot;#,##0,,&quot;M&quot;;&quot;$&quot;#,&quot;K&quot;" sourceLinked="0"/>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5E3-844D-8771-E4D6CF9F3CF8}"/>
                </c:ext>
              </c:extLst>
            </c:dLbl>
            <c:spPr>
              <a:noFill/>
              <a:ln>
                <a:solidFill>
                  <a:schemeClr val="accent4">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'line-1'!$A$2:$A$46</c:f>
              <c:strCache>
                <c:ptCount val="45"/>
                <c:pt idx="0">
                  <c:v>Week-1</c:v>
                </c:pt>
                <c:pt idx="1">
                  <c:v>Week-2</c:v>
                </c:pt>
                <c:pt idx="2">
                  <c:v>Week-3</c:v>
                </c:pt>
                <c:pt idx="3">
                  <c:v>Week-4</c:v>
                </c:pt>
                <c:pt idx="4">
                  <c:v>Week-5</c:v>
                </c:pt>
                <c:pt idx="5">
                  <c:v>Week-6</c:v>
                </c:pt>
                <c:pt idx="6">
                  <c:v>Week-7</c:v>
                </c:pt>
                <c:pt idx="7">
                  <c:v>Week-8</c:v>
                </c:pt>
                <c:pt idx="8">
                  <c:v>Week-9</c:v>
                </c:pt>
                <c:pt idx="9">
                  <c:v>Week-10</c:v>
                </c:pt>
                <c:pt idx="10">
                  <c:v>Week-11</c:v>
                </c:pt>
                <c:pt idx="11">
                  <c:v>Week-12</c:v>
                </c:pt>
                <c:pt idx="12">
                  <c:v>Week-13</c:v>
                </c:pt>
                <c:pt idx="13">
                  <c:v>Week-14</c:v>
                </c:pt>
                <c:pt idx="14">
                  <c:v>Week-15</c:v>
                </c:pt>
                <c:pt idx="15">
                  <c:v>Week-16</c:v>
                </c:pt>
                <c:pt idx="16">
                  <c:v>Week-17</c:v>
                </c:pt>
                <c:pt idx="17">
                  <c:v>Week-18</c:v>
                </c:pt>
                <c:pt idx="18">
                  <c:v>Week-19</c:v>
                </c:pt>
                <c:pt idx="19">
                  <c:v>Week-20</c:v>
                </c:pt>
                <c:pt idx="20">
                  <c:v>Week-21</c:v>
                </c:pt>
                <c:pt idx="21">
                  <c:v>Week-22</c:v>
                </c:pt>
                <c:pt idx="22">
                  <c:v>Week-23</c:v>
                </c:pt>
                <c:pt idx="23">
                  <c:v>Week-24</c:v>
                </c:pt>
                <c:pt idx="24">
                  <c:v>Week-25</c:v>
                </c:pt>
                <c:pt idx="25">
                  <c:v>Week-26</c:v>
                </c:pt>
                <c:pt idx="26">
                  <c:v>Week-27</c:v>
                </c:pt>
                <c:pt idx="27">
                  <c:v>Week-28</c:v>
                </c:pt>
                <c:pt idx="28">
                  <c:v>Week-29</c:v>
                </c:pt>
                <c:pt idx="29">
                  <c:v>Week-30</c:v>
                </c:pt>
                <c:pt idx="30">
                  <c:v>Week-31</c:v>
                </c:pt>
                <c:pt idx="31">
                  <c:v>Week-32</c:v>
                </c:pt>
                <c:pt idx="32">
                  <c:v>Week-33</c:v>
                </c:pt>
                <c:pt idx="33">
                  <c:v>Week-34</c:v>
                </c:pt>
                <c:pt idx="34">
                  <c:v>Week-35</c:v>
                </c:pt>
                <c:pt idx="35">
                  <c:v>Week-36</c:v>
                </c:pt>
                <c:pt idx="36">
                  <c:v>Week-37</c:v>
                </c:pt>
                <c:pt idx="37">
                  <c:v>Week-38</c:v>
                </c:pt>
                <c:pt idx="38">
                  <c:v>Week-39</c:v>
                </c:pt>
                <c:pt idx="39">
                  <c:v>Week-40</c:v>
                </c:pt>
                <c:pt idx="40">
                  <c:v>Week-41</c:v>
                </c:pt>
                <c:pt idx="41">
                  <c:v>Week-42</c:v>
                </c:pt>
                <c:pt idx="42">
                  <c:v>Week-43</c:v>
                </c:pt>
                <c:pt idx="43">
                  <c:v>Week-44</c:v>
                </c:pt>
                <c:pt idx="44">
                  <c:v>Week-45</c:v>
                </c:pt>
              </c:strCache>
            </c:strRef>
          </c:cat>
          <c:val>
            <c:numRef>
              <c:f>'line-1'!$C$2:$C$46</c:f>
              <c:numCache>
                <c:formatCode>General</c:formatCode>
                <c:ptCount val="45"/>
                <c:pt idx="0">
                  <c:v>7000230</c:v>
                </c:pt>
                <c:pt idx="1">
                  <c:v>8322221.1994026201</c:v>
                </c:pt>
                <c:pt idx="2">
                  <c:v>8144443.40500353</c:v>
                </c:pt>
                <c:pt idx="3">
                  <c:v>7942053.40500353</c:v>
                </c:pt>
                <c:pt idx="4">
                  <c:v>7942053.0661061145</c:v>
                </c:pt>
                <c:pt idx="5">
                  <c:v>7611109.9787946297</c:v>
                </c:pt>
                <c:pt idx="6">
                  <c:v>7306251.9787946297</c:v>
                </c:pt>
                <c:pt idx="7">
                  <c:v>7126239.9787946297</c:v>
                </c:pt>
                <c:pt idx="8">
                  <c:v>6138236.9787946297</c:v>
                </c:pt>
                <c:pt idx="9">
                  <c:v>6028875.9787946297</c:v>
                </c:pt>
                <c:pt idx="10">
                  <c:v>6722222.3168076798</c:v>
                </c:pt>
                <c:pt idx="11">
                  <c:v>6544444.5036621802</c:v>
                </c:pt>
                <c:pt idx="12">
                  <c:v>6366666.8094369397</c:v>
                </c:pt>
                <c:pt idx="13">
                  <c:v>6337273.8094369397</c:v>
                </c:pt>
                <c:pt idx="14">
                  <c:v>6011111.4653872699</c:v>
                </c:pt>
                <c:pt idx="15">
                  <c:v>5833333.0967783201</c:v>
                </c:pt>
                <c:pt idx="16">
                  <c:v>5655553.8018521098</c:v>
                </c:pt>
                <c:pt idx="17">
                  <c:v>4895025.8024095977</c:v>
                </c:pt>
                <c:pt idx="18">
                  <c:v>4846045.8024095977</c:v>
                </c:pt>
                <c:pt idx="19">
                  <c:v>4820494.8024095977</c:v>
                </c:pt>
                <c:pt idx="20">
                  <c:v>4812695.8024095977</c:v>
                </c:pt>
                <c:pt idx="21">
                  <c:v>4810778.8024095977</c:v>
                </c:pt>
                <c:pt idx="22">
                  <c:v>4764886.8024095977</c:v>
                </c:pt>
                <c:pt idx="23">
                  <c:v>4706764.8024095977</c:v>
                </c:pt>
                <c:pt idx="24">
                  <c:v>4653629.8024095977</c:v>
                </c:pt>
                <c:pt idx="25">
                  <c:v>4603861.8024095977</c:v>
                </c:pt>
                <c:pt idx="26">
                  <c:v>4595526.8024095977</c:v>
                </c:pt>
                <c:pt idx="27">
                  <c:v>4523298.8024095977</c:v>
                </c:pt>
                <c:pt idx="28">
                  <c:v>4453635.8024095977</c:v>
                </c:pt>
                <c:pt idx="29">
                  <c:v>4445849.8024095977</c:v>
                </c:pt>
                <c:pt idx="30">
                  <c:v>4350412.8024095977</c:v>
                </c:pt>
                <c:pt idx="31">
                  <c:v>4320359.8024095977</c:v>
                </c:pt>
                <c:pt idx="32">
                  <c:v>4276247.8024095977</c:v>
                </c:pt>
                <c:pt idx="33">
                  <c:v>1425247.995758926</c:v>
                </c:pt>
                <c:pt idx="34">
                  <c:v>2455557.3997854502</c:v>
                </c:pt>
                <c:pt idx="35">
                  <c:v>2277779.4744195198</c:v>
                </c:pt>
                <c:pt idx="36">
                  <c:v>2099998.4135261099</c:v>
                </c:pt>
                <c:pt idx="37">
                  <c:v>1922222.39705992</c:v>
                </c:pt>
                <c:pt idx="38">
                  <c:v>1744444.5877714199</c:v>
                </c:pt>
                <c:pt idx="39">
                  <c:v>1566668.54181988</c:v>
                </c:pt>
                <c:pt idx="40">
                  <c:v>1492479.54181988</c:v>
                </c:pt>
                <c:pt idx="41">
                  <c:v>1467117.54181988</c:v>
                </c:pt>
                <c:pt idx="42">
                  <c:v>1400033.54181988</c:v>
                </c:pt>
                <c:pt idx="43">
                  <c:v>855556.65272025799</c:v>
                </c:pt>
                <c:pt idx="44">
                  <c:v>677779.53333128896</c:v>
                </c:pt>
              </c:numCache>
            </c:numRef>
          </c:val>
          <c:smooth val="0"/>
          <c:extLst>
            <c:ext xmlns:c16="http://schemas.microsoft.com/office/drawing/2014/chart" uri="{C3380CC4-5D6E-409C-BE32-E72D297353CC}">
              <c16:uniqueId val="{00000007-85E3-844D-8771-E4D6CF9F3CF8}"/>
            </c:ext>
          </c:extLst>
        </c:ser>
        <c:dLbls>
          <c:showLegendKey val="0"/>
          <c:showVal val="0"/>
          <c:showCatName val="0"/>
          <c:showSerName val="0"/>
          <c:showPercent val="0"/>
          <c:showBubbleSize val="0"/>
        </c:dLbls>
        <c:smooth val="0"/>
        <c:axId val="627665280"/>
        <c:axId val="2047290688"/>
      </c:lineChart>
      <c:catAx>
        <c:axId val="627665280"/>
        <c:scaling>
          <c:orientation val="minMax"/>
        </c:scaling>
        <c:delete val="0"/>
        <c:axPos val="b"/>
        <c:numFmt formatCode="m/d/yy;@" sourceLinked="0"/>
        <c:majorTickMark val="in"/>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2047290688"/>
        <c:crosses val="autoZero"/>
        <c:auto val="0"/>
        <c:lblAlgn val="ctr"/>
        <c:lblOffset val="100"/>
        <c:tickLblSkip val="4"/>
        <c:tickMarkSkip val="3"/>
        <c:noMultiLvlLbl val="0"/>
      </c:catAx>
      <c:valAx>
        <c:axId val="2047290688"/>
        <c:scaling>
          <c:orientation val="minMax"/>
          <c:min val="0"/>
        </c:scaling>
        <c:delete val="0"/>
        <c:axPos val="l"/>
        <c:numFmt formatCode="[&gt;999999]\ \ \ &quot;$&quot;#,##0,,&quot;M&quot;;#,&quot;K&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7665280"/>
        <c:crosses val="autoZero"/>
        <c:crossBetween val="between"/>
        <c:majorUnit val="1820000"/>
        <c:minorUnit val="4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2019 Polaroid to 2020 shift</a:t>
            </a:r>
          </a:p>
        </c:rich>
      </c:tx>
      <c:overlay val="0"/>
      <c:spPr>
        <a:noFill/>
        <a:ln>
          <a:noFill/>
        </a:ln>
        <a:effectLst/>
      </c:spPr>
    </c:title>
    <c:autoTitleDeleted val="0"/>
    <c:plotArea>
      <c:layout/>
      <c:pieChart>
        <c:varyColors val="1"/>
        <c:ser>
          <c:idx val="6"/>
          <c:order val="0"/>
          <c:tx>
            <c:strRef>
              <c:f>Sheet1!$A$2</c:f>
              <c:strCache>
                <c:ptCount val="1"/>
                <c:pt idx="0">
                  <c:v>Polaroid</c:v>
                </c:pt>
              </c:strCache>
            </c:strRef>
          </c:tx>
          <c:dLbls>
            <c:dLbl>
              <c:idx val="0"/>
              <c:spPr>
                <a:noFill/>
                <a:ln>
                  <a:noFill/>
                </a:ln>
                <a:effectLst/>
              </c:spPr>
              <c:txPr>
                <a:bodyPr wrap="square" lIns="38100" tIns="19050" rIns="38100" bIns="19050" anchor="ctr">
                  <a:spAutoFit/>
                </a:bodyPr>
                <a:lstStyle/>
                <a:p>
                  <a:pPr>
                    <a:defRPr>
                      <a:solidFill>
                        <a:schemeClr val="bg1">
                          <a:lumMod val="95000"/>
                        </a:schemeClr>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F32-444F-A2F7-182F6ACE364E}"/>
                </c:ext>
              </c:extLst>
            </c:dLbl>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Sheet1!$B$1:$D$1</c:f>
              <c:strCache>
                <c:ptCount val="3"/>
                <c:pt idx="0">
                  <c:v>Polaroid</c:v>
                </c:pt>
                <c:pt idx="1">
                  <c:v>Blue light</c:v>
                </c:pt>
                <c:pt idx="2">
                  <c:v>Regular</c:v>
                </c:pt>
              </c:strCache>
            </c:strRef>
          </c:cat>
          <c:val>
            <c:numRef>
              <c:f>Sheet1!$B$2:$D$2</c:f>
              <c:numCache>
                <c:formatCode>0%</c:formatCode>
                <c:ptCount val="3"/>
                <c:pt idx="0">
                  <c:v>0.7</c:v>
                </c:pt>
                <c:pt idx="1">
                  <c:v>0.1</c:v>
                </c:pt>
                <c:pt idx="2">
                  <c:v>0.2</c:v>
                </c:pt>
              </c:numCache>
            </c:numRef>
          </c:val>
          <c:extLst>
            <c:ext xmlns:c16="http://schemas.microsoft.com/office/drawing/2014/chart" uri="{C3380CC4-5D6E-409C-BE32-E72D297353CC}">
              <c16:uniqueId val="{00000001-BF32-444F-A2F7-182F6ACE364E}"/>
            </c:ext>
          </c:extLst>
        </c:ser>
        <c:ser>
          <c:idx val="7"/>
          <c:order val="1"/>
          <c:tx>
            <c:strRef>
              <c:f>Sheet1!$A$3</c:f>
              <c:strCache>
                <c:ptCount val="1"/>
                <c:pt idx="0">
                  <c:v>Blue light</c:v>
                </c:pt>
              </c:strCache>
            </c:strRef>
          </c:tx>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02-BF32-444F-A2F7-182F6ACE364E}"/>
            </c:ext>
          </c:extLst>
        </c:ser>
        <c:ser>
          <c:idx val="8"/>
          <c:order val="2"/>
          <c:tx>
            <c:strRef>
              <c:f>Sheet1!$A$4</c:f>
              <c:strCache>
                <c:ptCount val="1"/>
                <c:pt idx="0">
                  <c:v>Regular</c:v>
                </c:pt>
              </c:strCache>
            </c:strRef>
          </c:tx>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03-BF32-444F-A2F7-182F6ACE364E}"/>
            </c:ext>
          </c:extLst>
        </c:ser>
        <c:ser>
          <c:idx val="9"/>
          <c:order val="3"/>
          <c:tx>
            <c:strRef>
              <c:f>Sheet1!$A$2</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5-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9-BF32-444F-A2F7-182F6ACE364E}"/>
              </c:ext>
            </c:extLst>
          </c:dPt>
          <c:cat>
            <c:strRef>
              <c:f>Sheet1!$B$1:$D$1</c:f>
              <c:strCache>
                <c:ptCount val="3"/>
                <c:pt idx="0">
                  <c:v>Polaroid</c:v>
                </c:pt>
                <c:pt idx="1">
                  <c:v>Blue light</c:v>
                </c:pt>
                <c:pt idx="2">
                  <c:v>Regular</c:v>
                </c:pt>
              </c:strCache>
            </c:strRef>
          </c:cat>
          <c:val>
            <c:numRef>
              <c:f>Sheet1!$B$2:$D$2</c:f>
              <c:numCache>
                <c:formatCode>0%</c:formatCode>
                <c:ptCount val="3"/>
                <c:pt idx="0">
                  <c:v>0.7</c:v>
                </c:pt>
                <c:pt idx="1">
                  <c:v>0.1</c:v>
                </c:pt>
                <c:pt idx="2">
                  <c:v>0.2</c:v>
                </c:pt>
              </c:numCache>
            </c:numRef>
          </c:val>
          <c:extLst>
            <c:ext xmlns:c16="http://schemas.microsoft.com/office/drawing/2014/chart" uri="{C3380CC4-5D6E-409C-BE32-E72D297353CC}">
              <c16:uniqueId val="{0000000A-BF32-444F-A2F7-182F6ACE364E}"/>
            </c:ext>
          </c:extLst>
        </c:ser>
        <c:ser>
          <c:idx val="10"/>
          <c:order val="4"/>
          <c:tx>
            <c:strRef>
              <c:f>Sheet1!$A$3</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C-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BF32-444F-A2F7-182F6ACE364E}"/>
              </c:ext>
            </c:extLst>
          </c:dPt>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11-BF32-444F-A2F7-182F6ACE364E}"/>
            </c:ext>
          </c:extLst>
        </c:ser>
        <c:ser>
          <c:idx val="11"/>
          <c:order val="5"/>
          <c:tx>
            <c:strRef>
              <c:f>Sheet1!$A$4</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3-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5-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7-BF32-444F-A2F7-182F6ACE364E}"/>
              </c:ext>
            </c:extLst>
          </c:dPt>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18-BF32-444F-A2F7-182F6ACE364E}"/>
            </c:ext>
          </c:extLst>
        </c:ser>
        <c:ser>
          <c:idx val="3"/>
          <c:order val="6"/>
          <c:tx>
            <c:strRef>
              <c:f>Sheet1!$A$2</c:f>
              <c:strCache>
                <c:ptCount val="1"/>
                <c:pt idx="0">
                  <c:v>Polaroid</c:v>
                </c:pt>
              </c:strCache>
            </c:strRef>
          </c:tx>
          <c:cat>
            <c:strRef>
              <c:f>Sheet1!$B$1:$D$1</c:f>
              <c:strCache>
                <c:ptCount val="3"/>
                <c:pt idx="0">
                  <c:v>Polaroid</c:v>
                </c:pt>
                <c:pt idx="1">
                  <c:v>Blue light</c:v>
                </c:pt>
                <c:pt idx="2">
                  <c:v>Regular</c:v>
                </c:pt>
              </c:strCache>
            </c:strRef>
          </c:cat>
          <c:val>
            <c:numRef>
              <c:f>Sheet1!$B$2:$D$2</c:f>
              <c:numCache>
                <c:formatCode>0%</c:formatCode>
                <c:ptCount val="3"/>
                <c:pt idx="0">
                  <c:v>0.7</c:v>
                </c:pt>
                <c:pt idx="1">
                  <c:v>0.1</c:v>
                </c:pt>
                <c:pt idx="2">
                  <c:v>0.2</c:v>
                </c:pt>
              </c:numCache>
            </c:numRef>
          </c:val>
          <c:extLst>
            <c:ext xmlns:c16="http://schemas.microsoft.com/office/drawing/2014/chart" uri="{C3380CC4-5D6E-409C-BE32-E72D297353CC}">
              <c16:uniqueId val="{00000019-BF32-444F-A2F7-182F6ACE364E}"/>
            </c:ext>
          </c:extLst>
        </c:ser>
        <c:ser>
          <c:idx val="4"/>
          <c:order val="7"/>
          <c:tx>
            <c:strRef>
              <c:f>Sheet1!$A$3</c:f>
              <c:strCache>
                <c:ptCount val="1"/>
                <c:pt idx="0">
                  <c:v>Blue light</c:v>
                </c:pt>
              </c:strCache>
            </c:strRef>
          </c:tx>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1A-BF32-444F-A2F7-182F6ACE364E}"/>
            </c:ext>
          </c:extLst>
        </c:ser>
        <c:ser>
          <c:idx val="5"/>
          <c:order val="8"/>
          <c:tx>
            <c:strRef>
              <c:f>Sheet1!$A$4</c:f>
              <c:strCache>
                <c:ptCount val="1"/>
                <c:pt idx="0">
                  <c:v>Regular</c:v>
                </c:pt>
              </c:strCache>
            </c:strRef>
          </c:tx>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1B-BF32-444F-A2F7-182F6ACE364E}"/>
            </c:ext>
          </c:extLst>
        </c:ser>
        <c:ser>
          <c:idx val="0"/>
          <c:order val="9"/>
          <c:tx>
            <c:strRef>
              <c:f>Sheet1!$A$2</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D-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F-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1-BF32-444F-A2F7-182F6ACE364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Sheet1!$B$1:$D$1</c:f>
              <c:strCache>
                <c:ptCount val="3"/>
                <c:pt idx="0">
                  <c:v>Polaroid</c:v>
                </c:pt>
                <c:pt idx="1">
                  <c:v>Blue light</c:v>
                </c:pt>
                <c:pt idx="2">
                  <c:v>Regular</c:v>
                </c:pt>
              </c:strCache>
            </c:strRef>
          </c:cat>
          <c:val>
            <c:numRef>
              <c:f>Sheet1!$B$2:$D$2</c:f>
              <c:numCache>
                <c:formatCode>0%</c:formatCode>
                <c:ptCount val="3"/>
                <c:pt idx="0">
                  <c:v>0.7</c:v>
                </c:pt>
                <c:pt idx="1">
                  <c:v>0.1</c:v>
                </c:pt>
                <c:pt idx="2">
                  <c:v>0.2</c:v>
                </c:pt>
              </c:numCache>
            </c:numRef>
          </c:val>
          <c:extLst>
            <c:ext xmlns:c16="http://schemas.microsoft.com/office/drawing/2014/chart" uri="{C3380CC4-5D6E-409C-BE32-E72D297353CC}">
              <c16:uniqueId val="{00000022-BF32-444F-A2F7-182F6ACE364E}"/>
            </c:ext>
          </c:extLst>
        </c:ser>
        <c:ser>
          <c:idx val="1"/>
          <c:order val="10"/>
          <c:tx>
            <c:strRef>
              <c:f>Sheet1!$A$3</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24-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26-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8-BF32-444F-A2F7-182F6ACE364E}"/>
              </c:ext>
            </c:extLst>
          </c:dPt>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29-BF32-444F-A2F7-182F6ACE364E}"/>
            </c:ext>
          </c:extLst>
        </c:ser>
        <c:ser>
          <c:idx val="2"/>
          <c:order val="11"/>
          <c:tx>
            <c:strRef>
              <c:f>Sheet1!$A$4</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2B-BF32-444F-A2F7-182F6ACE36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2D-BF32-444F-A2F7-182F6ACE36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F-BF32-444F-A2F7-182F6ACE364E}"/>
              </c:ext>
            </c:extLst>
          </c:dPt>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30-BF32-444F-A2F7-182F6ACE364E}"/>
            </c:ext>
          </c:extLst>
        </c:ser>
        <c:dLbls>
          <c:showLegendKey val="0"/>
          <c:showVal val="0"/>
          <c:showCatName val="0"/>
          <c:showSerName val="0"/>
          <c:showPercent val="0"/>
          <c:showBubbleSize val="0"/>
          <c:showLeaderLines val="1"/>
        </c:dLbls>
        <c:firstSliceAng val="0"/>
      </c:pieChart>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2019 Blue</a:t>
            </a:r>
            <a:r>
              <a:rPr lang="en-US" baseline="0"/>
              <a:t> light to 2020 shift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Sheet1!$A$2</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0A3-4B4D-9760-6A2F3E3D0C4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0A3-4B4D-9760-6A2F3E3D0C4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0A3-4B4D-9760-6A2F3E3D0C48}"/>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0A3-4B4D-9760-6A2F3E3D0C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06-80A3-4B4D-9760-6A2F3E3D0C48}"/>
            </c:ext>
          </c:extLst>
        </c:ser>
        <c:ser>
          <c:idx val="1"/>
          <c:order val="1"/>
          <c:tx>
            <c:strRef>
              <c:f>Sheet1!$A$3</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80A3-4B4D-9760-6A2F3E3D0C4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80A3-4B4D-9760-6A2F3E3D0C4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80A3-4B4D-9760-6A2F3E3D0C48}"/>
              </c:ext>
            </c:extLst>
          </c:dPt>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0D-80A3-4B4D-9760-6A2F3E3D0C48}"/>
            </c:ext>
          </c:extLst>
        </c:ser>
        <c:ser>
          <c:idx val="2"/>
          <c:order val="2"/>
          <c:tx>
            <c:strRef>
              <c:f>Sheet1!$A$4</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80A3-4B4D-9760-6A2F3E3D0C4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80A3-4B4D-9760-6A2F3E3D0C4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80A3-4B4D-9760-6A2F3E3D0C48}"/>
              </c:ext>
            </c:extLst>
          </c:dPt>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14-80A3-4B4D-9760-6A2F3E3D0C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2019 Regular to 2020 shift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Sheet1!$A$2</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93-DA43-8657-CF98B38F45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93-DA43-8657-CF98B38F451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93-DA43-8657-CF98B38F4516}"/>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893-DA43-8657-CF98B38F45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06-C893-DA43-8657-CF98B38F4516}"/>
            </c:ext>
          </c:extLst>
        </c:ser>
        <c:ser>
          <c:idx val="1"/>
          <c:order val="1"/>
          <c:tx>
            <c:strRef>
              <c:f>Sheet1!$A$3</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C893-DA43-8657-CF98B38F45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C893-DA43-8657-CF98B38F451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C893-DA43-8657-CF98B38F4516}"/>
              </c:ext>
            </c:extLst>
          </c:dPt>
          <c:cat>
            <c:strRef>
              <c:f>Sheet1!$B$1:$D$1</c:f>
              <c:strCache>
                <c:ptCount val="3"/>
                <c:pt idx="0">
                  <c:v>Polaroid</c:v>
                </c:pt>
                <c:pt idx="1">
                  <c:v>Blue light</c:v>
                </c:pt>
                <c:pt idx="2">
                  <c:v>Regular</c:v>
                </c:pt>
              </c:strCache>
            </c:strRef>
          </c:cat>
          <c:val>
            <c:numRef>
              <c:f>Sheet1!$B$3:$D$3</c:f>
              <c:numCache>
                <c:formatCode>0%</c:formatCode>
                <c:ptCount val="3"/>
                <c:pt idx="0">
                  <c:v>0.37</c:v>
                </c:pt>
                <c:pt idx="1">
                  <c:v>0.55000000000000004</c:v>
                </c:pt>
                <c:pt idx="2">
                  <c:v>0.08</c:v>
                </c:pt>
              </c:numCache>
            </c:numRef>
          </c:val>
          <c:extLst>
            <c:ext xmlns:c16="http://schemas.microsoft.com/office/drawing/2014/chart" uri="{C3380CC4-5D6E-409C-BE32-E72D297353CC}">
              <c16:uniqueId val="{0000000D-C893-DA43-8657-CF98B38F4516}"/>
            </c:ext>
          </c:extLst>
        </c:ser>
        <c:ser>
          <c:idx val="2"/>
          <c:order val="2"/>
          <c:tx>
            <c:strRef>
              <c:f>Sheet1!$A$4</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C893-DA43-8657-CF98B38F45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C893-DA43-8657-CF98B38F451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C893-DA43-8657-CF98B38F4516}"/>
              </c:ext>
            </c:extLst>
          </c:dPt>
          <c:cat>
            <c:strRef>
              <c:f>Sheet1!$B$1:$D$1</c:f>
              <c:strCache>
                <c:ptCount val="3"/>
                <c:pt idx="0">
                  <c:v>Polaroid</c:v>
                </c:pt>
                <c:pt idx="1">
                  <c:v>Blue light</c:v>
                </c:pt>
                <c:pt idx="2">
                  <c:v>Regular</c:v>
                </c:pt>
              </c:strCache>
            </c:strRef>
          </c:cat>
          <c:val>
            <c:numRef>
              <c:f>Sheet1!$B$4:$D$4</c:f>
              <c:numCache>
                <c:formatCode>0%</c:formatCode>
                <c:ptCount val="3"/>
                <c:pt idx="0">
                  <c:v>0.3</c:v>
                </c:pt>
                <c:pt idx="1">
                  <c:v>0.4</c:v>
                </c:pt>
                <c:pt idx="2">
                  <c:v>0.3</c:v>
                </c:pt>
              </c:numCache>
            </c:numRef>
          </c:val>
          <c:extLst>
            <c:ext xmlns:c16="http://schemas.microsoft.com/office/drawing/2014/chart" uri="{C3380CC4-5D6E-409C-BE32-E72D297353CC}">
              <c16:uniqueId val="{00000014-C893-DA43-8657-CF98B38F451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2020 Polaroid </a:t>
            </a:r>
            <a:r>
              <a:rPr lang="en-US" baseline="0"/>
              <a:t>to 2021 shift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Sheet1!$A$7</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59-C84C-83AD-9909FA7C012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59-C84C-83AD-9909FA7C01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E59-C84C-83AD-9909FA7C0127}"/>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E59-C84C-83AD-9909FA7C012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Sheet1!$B$6:$D$6</c:f>
              <c:strCache>
                <c:ptCount val="3"/>
                <c:pt idx="0">
                  <c:v>Polaroid</c:v>
                </c:pt>
                <c:pt idx="1">
                  <c:v>Blue light</c:v>
                </c:pt>
                <c:pt idx="2">
                  <c:v>Regular</c:v>
                </c:pt>
              </c:strCache>
            </c:strRef>
          </c:cat>
          <c:val>
            <c:numRef>
              <c:f>Sheet1!$B$7:$D$7</c:f>
              <c:numCache>
                <c:formatCode>0%</c:formatCode>
                <c:ptCount val="3"/>
                <c:pt idx="0">
                  <c:v>0.17</c:v>
                </c:pt>
                <c:pt idx="1">
                  <c:v>0.49</c:v>
                </c:pt>
                <c:pt idx="2">
                  <c:v>0.34</c:v>
                </c:pt>
              </c:numCache>
            </c:numRef>
          </c:val>
          <c:extLst>
            <c:ext xmlns:c16="http://schemas.microsoft.com/office/drawing/2014/chart" uri="{C3380CC4-5D6E-409C-BE32-E72D297353CC}">
              <c16:uniqueId val="{00000006-BE59-C84C-83AD-9909FA7C0127}"/>
            </c:ext>
          </c:extLst>
        </c:ser>
        <c:ser>
          <c:idx val="1"/>
          <c:order val="1"/>
          <c:tx>
            <c:strRef>
              <c:f>Sheet1!$A$8</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BE59-C84C-83AD-9909FA7C012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BE59-C84C-83AD-9909FA7C01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BE59-C84C-83AD-9909FA7C0127}"/>
              </c:ext>
            </c:extLst>
          </c:dPt>
          <c:cat>
            <c:strRef>
              <c:f>Sheet1!$B$6:$D$6</c:f>
              <c:strCache>
                <c:ptCount val="3"/>
                <c:pt idx="0">
                  <c:v>Polaroid</c:v>
                </c:pt>
                <c:pt idx="1">
                  <c:v>Blue light</c:v>
                </c:pt>
                <c:pt idx="2">
                  <c:v>Regular</c:v>
                </c:pt>
              </c:strCache>
            </c:strRef>
          </c:cat>
          <c:val>
            <c:numRef>
              <c:f>Sheet1!$B$8:$D$8</c:f>
              <c:numCache>
                <c:formatCode>0%</c:formatCode>
                <c:ptCount val="3"/>
                <c:pt idx="0">
                  <c:v>0.4</c:v>
                </c:pt>
                <c:pt idx="1">
                  <c:v>0.46</c:v>
                </c:pt>
                <c:pt idx="2">
                  <c:v>0.14000000000000001</c:v>
                </c:pt>
              </c:numCache>
            </c:numRef>
          </c:val>
          <c:extLst>
            <c:ext xmlns:c16="http://schemas.microsoft.com/office/drawing/2014/chart" uri="{C3380CC4-5D6E-409C-BE32-E72D297353CC}">
              <c16:uniqueId val="{0000000D-BE59-C84C-83AD-9909FA7C0127}"/>
            </c:ext>
          </c:extLst>
        </c:ser>
        <c:ser>
          <c:idx val="2"/>
          <c:order val="2"/>
          <c:tx>
            <c:strRef>
              <c:f>Sheet1!$A$9</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BE59-C84C-83AD-9909FA7C012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BE59-C84C-83AD-9909FA7C01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BE59-C84C-83AD-9909FA7C0127}"/>
              </c:ext>
            </c:extLst>
          </c:dPt>
          <c:cat>
            <c:strRef>
              <c:f>Sheet1!$B$6:$D$6</c:f>
              <c:strCache>
                <c:ptCount val="3"/>
                <c:pt idx="0">
                  <c:v>Polaroid</c:v>
                </c:pt>
                <c:pt idx="1">
                  <c:v>Blue light</c:v>
                </c:pt>
                <c:pt idx="2">
                  <c:v>Regular</c:v>
                </c:pt>
              </c:strCache>
            </c:strRef>
          </c:cat>
          <c:val>
            <c:numRef>
              <c:f>Sheet1!$B$9:$D$9</c:f>
              <c:numCache>
                <c:formatCode>0%</c:formatCode>
                <c:ptCount val="3"/>
                <c:pt idx="0">
                  <c:v>0.15</c:v>
                </c:pt>
                <c:pt idx="1">
                  <c:v>0.5</c:v>
                </c:pt>
                <c:pt idx="2">
                  <c:v>0.35</c:v>
                </c:pt>
              </c:numCache>
            </c:numRef>
          </c:val>
          <c:extLst>
            <c:ext xmlns:c16="http://schemas.microsoft.com/office/drawing/2014/chart" uri="{C3380CC4-5D6E-409C-BE32-E72D297353CC}">
              <c16:uniqueId val="{00000014-BE59-C84C-83AD-9909FA7C012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2020 Blue light </a:t>
            </a:r>
            <a:r>
              <a:rPr lang="en-US" baseline="0"/>
              <a:t>to 2021 shift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Sheet1!$A$7</c:f>
              <c:strCache>
                <c:ptCount val="1"/>
                <c:pt idx="0">
                  <c:v>Polaroid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9BA-4844-8073-8214DE3CA84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9BA-4844-8073-8214DE3CA8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9BA-4844-8073-8214DE3CA84A}"/>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9BA-4844-8073-8214DE3CA84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Sheet1!$B$6:$D$6</c:f>
              <c:strCache>
                <c:ptCount val="3"/>
                <c:pt idx="0">
                  <c:v>Polaroid</c:v>
                </c:pt>
                <c:pt idx="1">
                  <c:v>Blue light</c:v>
                </c:pt>
                <c:pt idx="2">
                  <c:v>Regular</c:v>
                </c:pt>
              </c:strCache>
            </c:strRef>
          </c:cat>
          <c:val>
            <c:numRef>
              <c:f>Sheet1!$B$8:$D$8</c:f>
              <c:numCache>
                <c:formatCode>0%</c:formatCode>
                <c:ptCount val="3"/>
                <c:pt idx="0">
                  <c:v>0.4</c:v>
                </c:pt>
                <c:pt idx="1">
                  <c:v>0.46</c:v>
                </c:pt>
                <c:pt idx="2">
                  <c:v>0.14000000000000001</c:v>
                </c:pt>
              </c:numCache>
            </c:numRef>
          </c:val>
          <c:extLst>
            <c:ext xmlns:c16="http://schemas.microsoft.com/office/drawing/2014/chart" uri="{C3380CC4-5D6E-409C-BE32-E72D297353CC}">
              <c16:uniqueId val="{00000006-E9BA-4844-8073-8214DE3CA84A}"/>
            </c:ext>
          </c:extLst>
        </c:ser>
        <c:ser>
          <c:idx val="1"/>
          <c:order val="1"/>
          <c:tx>
            <c:strRef>
              <c:f>Sheet1!$A$8</c:f>
              <c:strCache>
                <c:ptCount val="1"/>
                <c:pt idx="0">
                  <c:v>Blue light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E9BA-4844-8073-8214DE3CA84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E9BA-4844-8073-8214DE3CA8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E9BA-4844-8073-8214DE3CA84A}"/>
              </c:ext>
            </c:extLst>
          </c:dPt>
          <c:cat>
            <c:strRef>
              <c:f>Sheet1!$B$6:$D$6</c:f>
              <c:strCache>
                <c:ptCount val="3"/>
                <c:pt idx="0">
                  <c:v>Polaroid</c:v>
                </c:pt>
                <c:pt idx="1">
                  <c:v>Blue light</c:v>
                </c:pt>
                <c:pt idx="2">
                  <c:v>Regular</c:v>
                </c:pt>
              </c:strCache>
            </c:strRef>
          </c:cat>
          <c:val>
            <c:numRef>
              <c:f>Sheet1!$B$8:$D$8</c:f>
              <c:numCache>
                <c:formatCode>0%</c:formatCode>
                <c:ptCount val="3"/>
                <c:pt idx="0">
                  <c:v>0.4</c:v>
                </c:pt>
                <c:pt idx="1">
                  <c:v>0.46</c:v>
                </c:pt>
                <c:pt idx="2">
                  <c:v>0.14000000000000001</c:v>
                </c:pt>
              </c:numCache>
            </c:numRef>
          </c:val>
          <c:extLst>
            <c:ext xmlns:c16="http://schemas.microsoft.com/office/drawing/2014/chart" uri="{C3380CC4-5D6E-409C-BE32-E72D297353CC}">
              <c16:uniqueId val="{0000000D-E9BA-4844-8073-8214DE3CA84A}"/>
            </c:ext>
          </c:extLst>
        </c:ser>
        <c:ser>
          <c:idx val="2"/>
          <c:order val="2"/>
          <c:tx>
            <c:strRef>
              <c:f>Sheet1!$A$9</c:f>
              <c:strCache>
                <c:ptCount val="1"/>
                <c:pt idx="0">
                  <c:v>Regular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F-E9BA-4844-8073-8214DE3CA84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E9BA-4844-8073-8214DE3CA8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E9BA-4844-8073-8214DE3CA84A}"/>
              </c:ext>
            </c:extLst>
          </c:dPt>
          <c:cat>
            <c:strRef>
              <c:f>Sheet1!$B$6:$D$6</c:f>
              <c:strCache>
                <c:ptCount val="3"/>
                <c:pt idx="0">
                  <c:v>Polaroid</c:v>
                </c:pt>
                <c:pt idx="1">
                  <c:v>Blue light</c:v>
                </c:pt>
                <c:pt idx="2">
                  <c:v>Regular</c:v>
                </c:pt>
              </c:strCache>
            </c:strRef>
          </c:cat>
          <c:val>
            <c:numRef>
              <c:f>Sheet1!$B$9:$D$9</c:f>
              <c:numCache>
                <c:formatCode>0%</c:formatCode>
                <c:ptCount val="3"/>
                <c:pt idx="0">
                  <c:v>0.15</c:v>
                </c:pt>
                <c:pt idx="1">
                  <c:v>0.5</c:v>
                </c:pt>
                <c:pt idx="2">
                  <c:v>0.35</c:v>
                </c:pt>
              </c:numCache>
            </c:numRef>
          </c:val>
          <c:extLst>
            <c:ext xmlns:c16="http://schemas.microsoft.com/office/drawing/2014/chart" uri="{C3380CC4-5D6E-409C-BE32-E72D297353CC}">
              <c16:uniqueId val="{00000014-E9BA-4844-8073-8214DE3CA84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F8CD0-E624-B540-9D1E-3A3C51E49D15}"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F246D-ADC6-3D48-9DDE-8B1EF1E086EE}" type="slidenum">
              <a:rPr lang="en-US" smtClean="0"/>
              <a:t>‹#›</a:t>
            </a:fld>
            <a:endParaRPr lang="en-US"/>
          </a:p>
        </p:txBody>
      </p:sp>
    </p:spTree>
    <p:extLst>
      <p:ext uri="{BB962C8B-B14F-4D97-AF65-F5344CB8AC3E}">
        <p14:creationId xmlns:p14="http://schemas.microsoft.com/office/powerpoint/2010/main" val="288515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F246D-ADC6-3D48-9DDE-8B1EF1E086EE}" type="slidenum">
              <a:rPr lang="en-US" smtClean="0"/>
              <a:t>3</a:t>
            </a:fld>
            <a:endParaRPr lang="en-US"/>
          </a:p>
        </p:txBody>
      </p:sp>
    </p:spTree>
    <p:extLst>
      <p:ext uri="{BB962C8B-B14F-4D97-AF65-F5344CB8AC3E}">
        <p14:creationId xmlns:p14="http://schemas.microsoft.com/office/powerpoint/2010/main" val="154756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F246D-ADC6-3D48-9DDE-8B1EF1E086EE}" type="slidenum">
              <a:rPr lang="en-US" smtClean="0"/>
              <a:t>5</a:t>
            </a:fld>
            <a:endParaRPr lang="en-US"/>
          </a:p>
        </p:txBody>
      </p:sp>
    </p:spTree>
    <p:extLst>
      <p:ext uri="{BB962C8B-B14F-4D97-AF65-F5344CB8AC3E}">
        <p14:creationId xmlns:p14="http://schemas.microsoft.com/office/powerpoint/2010/main" val="216950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F246D-ADC6-3D48-9DDE-8B1EF1E086EE}" type="slidenum">
              <a:rPr lang="en-US" smtClean="0"/>
              <a:t>6</a:t>
            </a:fld>
            <a:endParaRPr lang="en-US"/>
          </a:p>
        </p:txBody>
      </p:sp>
    </p:spTree>
    <p:extLst>
      <p:ext uri="{BB962C8B-B14F-4D97-AF65-F5344CB8AC3E}">
        <p14:creationId xmlns:p14="http://schemas.microsoft.com/office/powerpoint/2010/main" val="236344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plot approximates the underlying density function. Another way of looking at histogram to smooth the data</a:t>
            </a:r>
          </a:p>
        </p:txBody>
      </p:sp>
      <p:sp>
        <p:nvSpPr>
          <p:cNvPr id="4" name="Slide Number Placeholder 3"/>
          <p:cNvSpPr>
            <a:spLocks noGrp="1"/>
          </p:cNvSpPr>
          <p:nvPr>
            <p:ph type="sldNum" sz="quarter" idx="5"/>
          </p:nvPr>
        </p:nvSpPr>
        <p:spPr/>
        <p:txBody>
          <a:bodyPr/>
          <a:lstStyle/>
          <a:p>
            <a:fld id="{C56F246D-ADC6-3D48-9DDE-8B1EF1E086EE}" type="slidenum">
              <a:rPr lang="en-US" smtClean="0"/>
              <a:t>12</a:t>
            </a:fld>
            <a:endParaRPr lang="en-US"/>
          </a:p>
        </p:txBody>
      </p:sp>
    </p:spTree>
    <p:extLst>
      <p:ext uri="{BB962C8B-B14F-4D97-AF65-F5344CB8AC3E}">
        <p14:creationId xmlns:p14="http://schemas.microsoft.com/office/powerpoint/2010/main" val="20152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F246D-ADC6-3D48-9DDE-8B1EF1E086EE}" type="slidenum">
              <a:rPr lang="en-US" smtClean="0"/>
              <a:t>14</a:t>
            </a:fld>
            <a:endParaRPr lang="en-US"/>
          </a:p>
        </p:txBody>
      </p:sp>
    </p:spTree>
    <p:extLst>
      <p:ext uri="{BB962C8B-B14F-4D97-AF65-F5344CB8AC3E}">
        <p14:creationId xmlns:p14="http://schemas.microsoft.com/office/powerpoint/2010/main" val="73814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Regular revenue was around $1.5M, or 18% higher than the Promo revenue at the beginning of October. But due to various issues, the promo revenue dropped to almost half of regular revenue at the end of 45 weeks. The steep drop in promo member revenue after the issue with marketing email may suggest that promo customers are more likely to order if touched regularly with emails. Next steps: a) look at more recent cohorts, b) check the email </a:t>
            </a:r>
            <a:r>
              <a:rPr lang="en-US" dirty="0" err="1"/>
              <a:t>unsubscription</a:t>
            </a:r>
            <a:r>
              <a:rPr lang="en-US" dirty="0"/>
              <a:t> rates, c) check website visits, d) check avg. order size, e) test if more emails drive more revenue from promo customers</a:t>
            </a:r>
          </a:p>
        </p:txBody>
      </p:sp>
      <p:sp>
        <p:nvSpPr>
          <p:cNvPr id="4" name="Slide Number Placeholder 3"/>
          <p:cNvSpPr>
            <a:spLocks noGrp="1"/>
          </p:cNvSpPr>
          <p:nvPr>
            <p:ph type="sldNum" sz="quarter" idx="5"/>
          </p:nvPr>
        </p:nvSpPr>
        <p:spPr/>
        <p:txBody>
          <a:bodyPr/>
          <a:lstStyle/>
          <a:p>
            <a:fld id="{C56F246D-ADC6-3D48-9DDE-8B1EF1E086EE}" type="slidenum">
              <a:rPr lang="en-US" smtClean="0"/>
              <a:t>22</a:t>
            </a:fld>
            <a:endParaRPr lang="en-US"/>
          </a:p>
        </p:txBody>
      </p:sp>
    </p:spTree>
    <p:extLst>
      <p:ext uri="{BB962C8B-B14F-4D97-AF65-F5344CB8AC3E}">
        <p14:creationId xmlns:p14="http://schemas.microsoft.com/office/powerpoint/2010/main" val="58746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9A4D-B6F8-9D45-ACB5-93182C09D5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E5A5BA-2D5B-7546-BF16-189ECE80F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D7D0C5-AE90-B64B-AEBC-DCFA36DFBB0F}"/>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E2A6EE12-F24D-E24A-8CD9-79A231C4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76CBD-1CAC-3B4A-A54C-A22585A9BE8B}"/>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59611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534B-33E2-DD45-9F72-61C5C31823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851D1E-05E8-9842-BE12-09AF15607F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B7C9B-3E05-3C4D-B97A-4692B237CBE7}"/>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F0563F7D-E9F9-AE4E-BC32-6E25BA7D4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5030C-C6F0-C749-BEE0-AB56A7ED0D6E}"/>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131928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11F6B-0934-4941-8592-349CD227B0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5652E6-79E6-DC49-957E-3BB1F4D50B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80712-719B-8046-9F7B-71B06B8263F1}"/>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960A4F47-897B-834A-A75C-8EF1E7E42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1BC0E-B6F4-D94E-959E-688D489F2473}"/>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363291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25ED-CCA6-A241-BC1E-25602DC1F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7628A-A270-034E-9206-EE9B5EEDDA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BC48E-B802-8E4C-BEFE-128F4CEF0335}"/>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0108D845-BAAD-4C4E-8340-5FF44EB6E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6BD63-8B82-8348-B288-1FC4E2A64233}"/>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2357244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8FB1-A6C0-B74F-BDB5-CA7D3DCABC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C65F75-9F66-734F-894A-EEFD2B95D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A1B451-EDA5-044A-84A9-BEC66E84FD76}"/>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4AAFE1FD-C051-F84A-9D16-A3C9FDEAF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6F4A7-613F-3345-975E-7A44D7095D56}"/>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3037414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0ECF-2338-0B4D-BABC-DE0F2741F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155812-62DA-7A4C-8F8E-055409F135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4FACEA-40BC-814A-8D6D-2D1846BC29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A5D533-402A-4C42-8841-E5FBA9406824}"/>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6" name="Footer Placeholder 5">
            <a:extLst>
              <a:ext uri="{FF2B5EF4-FFF2-40B4-BE49-F238E27FC236}">
                <a16:creationId xmlns:a16="http://schemas.microsoft.com/office/drawing/2014/main" id="{8DF300DB-5646-9B42-B874-E825D18DD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F79A4-F33F-BD41-B859-38B01A4ED6F3}"/>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2741421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7FFA-21B4-6347-AA61-5BCF26B77B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26418A-6904-1647-BDC9-D16A975A5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3C74F8-C13B-3143-BCEE-B8A2D19CBD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366440-F880-3B43-9A01-CF78D1077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074C76-F7AF-9749-ACED-FB124207D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F8E022-D426-EB46-8770-F52EB9D7036C}"/>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8" name="Footer Placeholder 7">
            <a:extLst>
              <a:ext uri="{FF2B5EF4-FFF2-40B4-BE49-F238E27FC236}">
                <a16:creationId xmlns:a16="http://schemas.microsoft.com/office/drawing/2014/main" id="{30C4A1CC-DC4A-6944-A7BA-F959CCE78F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9499D-C6A8-5E4D-9CBF-48DCBD2C20BD}"/>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45174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97B2-9980-C646-BE4E-C679F2A09A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A031C-4141-6742-B4FB-1156BD186A88}"/>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4" name="Footer Placeholder 3">
            <a:extLst>
              <a:ext uri="{FF2B5EF4-FFF2-40B4-BE49-F238E27FC236}">
                <a16:creationId xmlns:a16="http://schemas.microsoft.com/office/drawing/2014/main" id="{18940D28-8866-C44F-93A8-C8155268B5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B73C-FCD9-B143-8427-33EA3578C0EB}"/>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175985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9F5C75-48B4-DB42-87A7-200ACEE0E5FC}"/>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3" name="Footer Placeholder 2">
            <a:extLst>
              <a:ext uri="{FF2B5EF4-FFF2-40B4-BE49-F238E27FC236}">
                <a16:creationId xmlns:a16="http://schemas.microsoft.com/office/drawing/2014/main" id="{7A475FAC-04DD-0C4A-8D42-0620EE07BF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E53274-E8D7-5C4D-9AC6-3C73FB0B3C1A}"/>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648838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78EF-D4C8-BD43-8B60-79BAF22AA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A54B34-AE35-3E4F-BAFD-B3EDD10C0E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F966DA-B98B-0D4F-8097-C052C476F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36F3C-77DB-9E44-AB5F-49667045E0A6}"/>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6" name="Footer Placeholder 5">
            <a:extLst>
              <a:ext uri="{FF2B5EF4-FFF2-40B4-BE49-F238E27FC236}">
                <a16:creationId xmlns:a16="http://schemas.microsoft.com/office/drawing/2014/main" id="{17A48AA0-43DF-CF40-AD8A-7CEAF79E1B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EB691-7673-2545-8A97-3C09F8B60089}"/>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1370829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5160-A519-4C40-9804-98E3A28B4E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4BE8B4-7C95-FF41-8175-0F65F9A7F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F5929C-CA6F-5D44-AFF6-445C3A625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5B409-8756-AD43-9F5A-2D5B322E4840}"/>
              </a:ext>
            </a:extLst>
          </p:cNvPr>
          <p:cNvSpPr>
            <a:spLocks noGrp="1"/>
          </p:cNvSpPr>
          <p:nvPr>
            <p:ph type="dt" sz="half" idx="10"/>
          </p:nvPr>
        </p:nvSpPr>
        <p:spPr/>
        <p:txBody>
          <a:bodyPr/>
          <a:lstStyle/>
          <a:p>
            <a:fld id="{7276FBEA-CCB8-964B-A2DD-6B2C9E1AB8AA}" type="datetimeFigureOut">
              <a:rPr lang="en-US" smtClean="0"/>
              <a:t>11/4/21</a:t>
            </a:fld>
            <a:endParaRPr lang="en-US"/>
          </a:p>
        </p:txBody>
      </p:sp>
      <p:sp>
        <p:nvSpPr>
          <p:cNvPr id="6" name="Footer Placeholder 5">
            <a:extLst>
              <a:ext uri="{FF2B5EF4-FFF2-40B4-BE49-F238E27FC236}">
                <a16:creationId xmlns:a16="http://schemas.microsoft.com/office/drawing/2014/main" id="{B6189BD7-8298-B24B-A337-BED12FA2E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E297C-58F0-4A4E-9811-8156175D583E}"/>
              </a:ext>
            </a:extLst>
          </p:cNvPr>
          <p:cNvSpPr>
            <a:spLocks noGrp="1"/>
          </p:cNvSpPr>
          <p:nvPr>
            <p:ph type="sldNum" sz="quarter" idx="12"/>
          </p:nvPr>
        </p:nvSpPr>
        <p:spPr/>
        <p:txBody>
          <a:bodyPr/>
          <a:lstStyle/>
          <a:p>
            <a:fld id="{C74CE36F-71C8-984C-A6D8-9CC84B8440DC}" type="slidenum">
              <a:rPr lang="en-US" smtClean="0"/>
              <a:t>‹#›</a:t>
            </a:fld>
            <a:endParaRPr lang="en-US"/>
          </a:p>
        </p:txBody>
      </p:sp>
    </p:spTree>
    <p:extLst>
      <p:ext uri="{BB962C8B-B14F-4D97-AF65-F5344CB8AC3E}">
        <p14:creationId xmlns:p14="http://schemas.microsoft.com/office/powerpoint/2010/main" val="87327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9F029-DD12-3949-A531-1937E68D1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07DD0C-86A6-114A-AA47-EEFB84374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3F8A7-8454-394A-8D05-F2DD8E8392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76FBEA-CCB8-964B-A2DD-6B2C9E1AB8AA}" type="datetimeFigureOut">
              <a:rPr lang="en-US" smtClean="0"/>
              <a:t>11/4/21</a:t>
            </a:fld>
            <a:endParaRPr lang="en-US"/>
          </a:p>
        </p:txBody>
      </p:sp>
      <p:sp>
        <p:nvSpPr>
          <p:cNvPr id="5" name="Footer Placeholder 4">
            <a:extLst>
              <a:ext uri="{FF2B5EF4-FFF2-40B4-BE49-F238E27FC236}">
                <a16:creationId xmlns:a16="http://schemas.microsoft.com/office/drawing/2014/main" id="{C88BA1B6-8B7A-714C-AAB7-2B8053AEE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C2918E-0AC4-584F-A27F-AF40FDFB8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CE36F-71C8-984C-A6D8-9CC84B8440DC}" type="slidenum">
              <a:rPr lang="en-US" smtClean="0"/>
              <a:t>‹#›</a:t>
            </a:fld>
            <a:endParaRPr lang="en-US"/>
          </a:p>
        </p:txBody>
      </p:sp>
    </p:spTree>
    <p:extLst>
      <p:ext uri="{BB962C8B-B14F-4D97-AF65-F5344CB8AC3E}">
        <p14:creationId xmlns:p14="http://schemas.microsoft.com/office/powerpoint/2010/main" val="3579218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lab.research.google.com/drive/12vM1hMAiCpggmOLZgOLaZ3Pq3VlQIPDM?usp=sharing"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vishalvsparrow/rent-scrape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justinmind.com/blog/dashboard-design-best-practices-ux-ui/" TargetMode="External"/><Relationship Id="rId2" Type="http://schemas.openxmlformats.org/officeDocument/2006/relationships/hyperlink" Target="https://mode.com/example-gallery/"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interworks.com/blog/jlyons/2018/09/14/creating-a-scorecard-in-portals-for-tablea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olab.research.google.com/drive/12vM1hMAiCpggmOLZgOLaZ3Pq3VlQIPDM#scrollTo=lt0izjA5gC2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89B5-FB12-094D-B60A-75FB7492EA0C}"/>
              </a:ext>
            </a:extLst>
          </p:cNvPr>
          <p:cNvSpPr>
            <a:spLocks noGrp="1"/>
          </p:cNvSpPr>
          <p:nvPr>
            <p:ph type="ctrTitle"/>
          </p:nvPr>
        </p:nvSpPr>
        <p:spPr/>
        <p:txBody>
          <a:bodyPr>
            <a:normAutofit/>
          </a:bodyPr>
          <a:lstStyle/>
          <a:p>
            <a:r>
              <a:rPr lang="en-US" dirty="0"/>
              <a:t>Data analysis from the lens of marketing analytics</a:t>
            </a:r>
          </a:p>
        </p:txBody>
      </p:sp>
      <p:sp>
        <p:nvSpPr>
          <p:cNvPr id="3" name="Subtitle 2">
            <a:extLst>
              <a:ext uri="{FF2B5EF4-FFF2-40B4-BE49-F238E27FC236}">
                <a16:creationId xmlns:a16="http://schemas.microsoft.com/office/drawing/2014/main" id="{8B7599CB-C600-C641-9BF5-BD088A6DFE83}"/>
              </a:ext>
            </a:extLst>
          </p:cNvPr>
          <p:cNvSpPr>
            <a:spLocks noGrp="1"/>
          </p:cNvSpPr>
          <p:nvPr>
            <p:ph type="subTitle" idx="1"/>
          </p:nvPr>
        </p:nvSpPr>
        <p:spPr/>
        <p:txBody>
          <a:bodyPr/>
          <a:lstStyle/>
          <a:p>
            <a:r>
              <a:rPr lang="en-US" dirty="0"/>
              <a:t>Visualizations, scenarios, and more</a:t>
            </a:r>
          </a:p>
        </p:txBody>
      </p:sp>
      <p:sp>
        <p:nvSpPr>
          <p:cNvPr id="4" name="TextBox 3">
            <a:extLst>
              <a:ext uri="{FF2B5EF4-FFF2-40B4-BE49-F238E27FC236}">
                <a16:creationId xmlns:a16="http://schemas.microsoft.com/office/drawing/2014/main" id="{2AE5B1B7-9404-2447-928C-5BC8950703FC}"/>
              </a:ext>
            </a:extLst>
          </p:cNvPr>
          <p:cNvSpPr txBox="1"/>
          <p:nvPr/>
        </p:nvSpPr>
        <p:spPr>
          <a:xfrm>
            <a:off x="7916748" y="4245253"/>
            <a:ext cx="1788118" cy="369332"/>
          </a:xfrm>
          <a:prstGeom prst="rect">
            <a:avLst/>
          </a:prstGeom>
          <a:noFill/>
        </p:spPr>
        <p:txBody>
          <a:bodyPr wrap="none" rtlCol="0">
            <a:spAutoFit/>
          </a:bodyPr>
          <a:lstStyle/>
          <a:p>
            <a:r>
              <a:rPr lang="en-US" dirty="0"/>
              <a:t>By Vishal Vatnani</a:t>
            </a:r>
          </a:p>
        </p:txBody>
      </p:sp>
    </p:spTree>
    <p:extLst>
      <p:ext uri="{BB962C8B-B14F-4D97-AF65-F5344CB8AC3E}">
        <p14:creationId xmlns:p14="http://schemas.microsoft.com/office/powerpoint/2010/main" val="1591423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E653A0-D10C-5E4D-9389-EC06D0F32D9F}"/>
              </a:ext>
            </a:extLst>
          </p:cNvPr>
          <p:cNvSpPr/>
          <p:nvPr/>
        </p:nvSpPr>
        <p:spPr>
          <a:xfrm>
            <a:off x="2042555" y="1716716"/>
            <a:ext cx="8122723" cy="4750131"/>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1BA94B-57A0-5340-85C5-9F9FDE712869}"/>
              </a:ext>
            </a:extLst>
          </p:cNvPr>
          <p:cNvSpPr>
            <a:spLocks noGrp="1"/>
          </p:cNvSpPr>
          <p:nvPr>
            <p:ph type="title"/>
          </p:nvPr>
        </p:nvSpPr>
        <p:spPr>
          <a:xfrm>
            <a:off x="838200" y="391153"/>
            <a:ext cx="10515600" cy="1325563"/>
          </a:xfrm>
        </p:spPr>
        <p:txBody>
          <a:bodyPr/>
          <a:lstStyle/>
          <a:p>
            <a:pPr algn="ctr"/>
            <a:r>
              <a:rPr lang="en-US" dirty="0"/>
              <a:t>Exploratory Visualizations</a:t>
            </a:r>
          </a:p>
        </p:txBody>
      </p:sp>
      <p:pic>
        <p:nvPicPr>
          <p:cNvPr id="3" name="Picture 2">
            <a:extLst>
              <a:ext uri="{FF2B5EF4-FFF2-40B4-BE49-F238E27FC236}">
                <a16:creationId xmlns:a16="http://schemas.microsoft.com/office/drawing/2014/main" id="{B18724FF-958F-1E41-90EA-DF812A4328E6}"/>
              </a:ext>
            </a:extLst>
          </p:cNvPr>
          <p:cNvPicPr>
            <a:picLocks noChangeAspect="1"/>
          </p:cNvPicPr>
          <p:nvPr/>
        </p:nvPicPr>
        <p:blipFill>
          <a:blip r:embed="rId2"/>
          <a:stretch>
            <a:fillRect/>
          </a:stretch>
        </p:blipFill>
        <p:spPr>
          <a:xfrm>
            <a:off x="2180689" y="2170981"/>
            <a:ext cx="7830622" cy="3966160"/>
          </a:xfrm>
          <a:prstGeom prst="rect">
            <a:avLst/>
          </a:prstGeom>
        </p:spPr>
      </p:pic>
    </p:spTree>
    <p:extLst>
      <p:ext uri="{BB962C8B-B14F-4D97-AF65-F5344CB8AC3E}">
        <p14:creationId xmlns:p14="http://schemas.microsoft.com/office/powerpoint/2010/main" val="251128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Purpose of exploratory visualizations</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r>
              <a:rPr lang="en-US" sz="1400" dirty="0"/>
              <a:t>Used to summarize the data in a visual way</a:t>
            </a:r>
          </a:p>
          <a:p>
            <a:r>
              <a:rPr lang="en-US" sz="1400" dirty="0"/>
              <a:t>Helps spot trends quickly that are otherwise missed in text format</a:t>
            </a:r>
          </a:p>
          <a:p>
            <a:r>
              <a:rPr lang="en-US" sz="1400" dirty="0"/>
              <a:t>Helps better understand distribution of variables,  correlation among variables, missing values, outliers, etc.</a:t>
            </a:r>
          </a:p>
        </p:txBody>
      </p:sp>
    </p:spTree>
    <p:extLst>
      <p:ext uri="{BB962C8B-B14F-4D97-AF65-F5344CB8AC3E}">
        <p14:creationId xmlns:p14="http://schemas.microsoft.com/office/powerpoint/2010/main" val="230805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Components of explanatory visuals (EDA)</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3687542"/>
          </a:xfrm>
        </p:spPr>
        <p:txBody>
          <a:bodyPr>
            <a:normAutofit/>
          </a:bodyPr>
          <a:lstStyle/>
          <a:p>
            <a:pPr marL="800100" lvl="1" indent="-342900">
              <a:buFont typeface="+mj-lt"/>
              <a:buAutoNum type="arabicPeriod"/>
            </a:pPr>
            <a:r>
              <a:rPr lang="en-US" sz="1400" dirty="0"/>
              <a:t>Uni-variate analysis </a:t>
            </a:r>
          </a:p>
          <a:p>
            <a:pPr lvl="2"/>
            <a:r>
              <a:rPr lang="en-US" sz="1100" dirty="0"/>
              <a:t>Histogram, Distribution plot (density, cumulative distribution), Box plot</a:t>
            </a:r>
          </a:p>
          <a:p>
            <a:pPr marL="800100" lvl="1" indent="-342900">
              <a:buFont typeface="+mj-lt"/>
              <a:buAutoNum type="arabicPeriod"/>
            </a:pPr>
            <a:r>
              <a:rPr lang="en-US" sz="1400" dirty="0"/>
              <a:t>Bi-variate analysis</a:t>
            </a:r>
          </a:p>
          <a:p>
            <a:pPr lvl="2"/>
            <a:r>
              <a:rPr lang="en-US" sz="1100" dirty="0"/>
              <a:t>Scatterplot, stacked bar plot</a:t>
            </a:r>
          </a:p>
          <a:p>
            <a:pPr marL="800100" lvl="1" indent="-342900">
              <a:buFont typeface="+mj-lt"/>
              <a:buAutoNum type="arabicPeriod"/>
            </a:pPr>
            <a:r>
              <a:rPr lang="en-US" sz="1400" dirty="0"/>
              <a:t>Multivariate analysis</a:t>
            </a:r>
          </a:p>
          <a:p>
            <a:pPr lvl="2"/>
            <a:r>
              <a:rPr lang="en-US" sz="1100" dirty="0"/>
              <a:t>Multiple scatter plots (pair plot)</a:t>
            </a:r>
          </a:p>
          <a:p>
            <a:pPr marL="0" indent="0">
              <a:buNone/>
            </a:pPr>
            <a:endParaRPr lang="en-US" sz="1400" dirty="0"/>
          </a:p>
        </p:txBody>
      </p:sp>
    </p:spTree>
    <p:extLst>
      <p:ext uri="{BB962C8B-B14F-4D97-AF65-F5344CB8AC3E}">
        <p14:creationId xmlns:p14="http://schemas.microsoft.com/office/powerpoint/2010/main" val="216642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EDA walkthrough</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970499"/>
            <a:ext cx="10515600" cy="363001"/>
          </a:xfrm>
        </p:spPr>
        <p:txBody>
          <a:bodyPr>
            <a:normAutofit/>
          </a:bodyPr>
          <a:lstStyle/>
          <a:p>
            <a:pPr marL="0" indent="0">
              <a:buNone/>
            </a:pPr>
            <a:r>
              <a:rPr lang="en-US" sz="1400" dirty="0">
                <a:hlinkClick r:id="rId2"/>
              </a:rPr>
              <a:t>https://colab.research.google.com/drive/12vM1hMAiCpggmOLZgOLaZ3Pq3VlQIPDM?usp=sharing</a:t>
            </a:r>
            <a:endParaRPr lang="en-US" sz="1400" dirty="0"/>
          </a:p>
          <a:p>
            <a:pPr marL="0" indent="0">
              <a:buNone/>
            </a:pPr>
            <a:endParaRPr lang="en-US" sz="1400" dirty="0"/>
          </a:p>
        </p:txBody>
      </p:sp>
      <p:sp>
        <p:nvSpPr>
          <p:cNvPr id="3" name="TextBox 2">
            <a:extLst>
              <a:ext uri="{FF2B5EF4-FFF2-40B4-BE49-F238E27FC236}">
                <a16:creationId xmlns:a16="http://schemas.microsoft.com/office/drawing/2014/main" id="{7C4037F7-42E6-3D43-8381-67980FA6973C}"/>
              </a:ext>
            </a:extLst>
          </p:cNvPr>
          <p:cNvSpPr txBox="1"/>
          <p:nvPr/>
        </p:nvSpPr>
        <p:spPr>
          <a:xfrm>
            <a:off x="237950" y="1771631"/>
            <a:ext cx="1943100" cy="369332"/>
          </a:xfrm>
          <a:prstGeom prst="rect">
            <a:avLst/>
          </a:prstGeom>
          <a:noFill/>
        </p:spPr>
        <p:txBody>
          <a:bodyPr wrap="square" rtlCol="0">
            <a:spAutoFit/>
          </a:bodyPr>
          <a:lstStyle/>
          <a:p>
            <a:r>
              <a:rPr lang="en-US" b="1" dirty="0"/>
              <a:t>Dataset</a:t>
            </a:r>
          </a:p>
        </p:txBody>
      </p:sp>
      <p:pic>
        <p:nvPicPr>
          <p:cNvPr id="5" name="Picture 4">
            <a:extLst>
              <a:ext uri="{FF2B5EF4-FFF2-40B4-BE49-F238E27FC236}">
                <a16:creationId xmlns:a16="http://schemas.microsoft.com/office/drawing/2014/main" id="{800A64C9-89C0-3F4B-A1AA-3669D61EEB3B}"/>
              </a:ext>
            </a:extLst>
          </p:cNvPr>
          <p:cNvPicPr>
            <a:picLocks noChangeAspect="1"/>
          </p:cNvPicPr>
          <p:nvPr/>
        </p:nvPicPr>
        <p:blipFill rotWithShape="1">
          <a:blip r:embed="rId3"/>
          <a:srcRect t="2862" b="4496"/>
          <a:stretch/>
        </p:blipFill>
        <p:spPr>
          <a:xfrm>
            <a:off x="237950" y="2331949"/>
            <a:ext cx="4508500" cy="4318000"/>
          </a:xfrm>
          <a:prstGeom prst="rect">
            <a:avLst/>
          </a:prstGeom>
        </p:spPr>
      </p:pic>
      <p:pic>
        <p:nvPicPr>
          <p:cNvPr id="1026" name="Picture 2" descr="Bayside Village">
            <a:extLst>
              <a:ext uri="{FF2B5EF4-FFF2-40B4-BE49-F238E27FC236}">
                <a16:creationId xmlns:a16="http://schemas.microsoft.com/office/drawing/2014/main" id="{E3CBFB2B-0855-4A4E-B66A-EFCCC07F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506" y="2331949"/>
            <a:ext cx="5141119"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1EC272-FC1E-8A40-82C9-B7EBF39D9D9A}"/>
              </a:ext>
            </a:extLst>
          </p:cNvPr>
          <p:cNvSpPr txBox="1"/>
          <p:nvPr/>
        </p:nvSpPr>
        <p:spPr>
          <a:xfrm>
            <a:off x="6463507" y="5887501"/>
            <a:ext cx="5233194" cy="369332"/>
          </a:xfrm>
          <a:prstGeom prst="rect">
            <a:avLst/>
          </a:prstGeom>
          <a:noFill/>
        </p:spPr>
        <p:txBody>
          <a:bodyPr wrap="square" rtlCol="0">
            <a:spAutoFit/>
          </a:bodyPr>
          <a:lstStyle/>
          <a:p>
            <a:r>
              <a:rPr lang="en-US" dirty="0"/>
              <a:t>Brookfield Properties</a:t>
            </a:r>
          </a:p>
        </p:txBody>
      </p:sp>
      <p:sp>
        <p:nvSpPr>
          <p:cNvPr id="8" name="TextBox 7">
            <a:extLst>
              <a:ext uri="{FF2B5EF4-FFF2-40B4-BE49-F238E27FC236}">
                <a16:creationId xmlns:a16="http://schemas.microsoft.com/office/drawing/2014/main" id="{31A3BDFF-BC83-2140-8239-002CE775A5CF}"/>
              </a:ext>
            </a:extLst>
          </p:cNvPr>
          <p:cNvSpPr txBox="1"/>
          <p:nvPr/>
        </p:nvSpPr>
        <p:spPr>
          <a:xfrm>
            <a:off x="6463506" y="1771631"/>
            <a:ext cx="1943100" cy="369332"/>
          </a:xfrm>
          <a:prstGeom prst="rect">
            <a:avLst/>
          </a:prstGeom>
          <a:noFill/>
        </p:spPr>
        <p:txBody>
          <a:bodyPr wrap="square" rtlCol="0">
            <a:spAutoFit/>
          </a:bodyPr>
          <a:lstStyle/>
          <a:p>
            <a:r>
              <a:rPr lang="en-US" b="1" dirty="0"/>
              <a:t>Scraped from</a:t>
            </a:r>
          </a:p>
        </p:txBody>
      </p:sp>
    </p:spTree>
    <p:extLst>
      <p:ext uri="{BB962C8B-B14F-4D97-AF65-F5344CB8AC3E}">
        <p14:creationId xmlns:p14="http://schemas.microsoft.com/office/powerpoint/2010/main" val="85656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How I collected the data </a:t>
            </a:r>
          </a:p>
        </p:txBody>
      </p:sp>
      <p:pic>
        <p:nvPicPr>
          <p:cNvPr id="6" name="Picture 5">
            <a:extLst>
              <a:ext uri="{FF2B5EF4-FFF2-40B4-BE49-F238E27FC236}">
                <a16:creationId xmlns:a16="http://schemas.microsoft.com/office/drawing/2014/main" id="{C73BC50A-0601-8A42-B3F5-787F83600DCE}"/>
              </a:ext>
            </a:extLst>
          </p:cNvPr>
          <p:cNvPicPr>
            <a:picLocks noChangeAspect="1"/>
          </p:cNvPicPr>
          <p:nvPr/>
        </p:nvPicPr>
        <p:blipFill>
          <a:blip r:embed="rId3"/>
          <a:stretch>
            <a:fillRect/>
          </a:stretch>
        </p:blipFill>
        <p:spPr>
          <a:xfrm>
            <a:off x="589613" y="1364223"/>
            <a:ext cx="7774898" cy="4766753"/>
          </a:xfrm>
          <a:prstGeom prst="rect">
            <a:avLst/>
          </a:prstGeom>
        </p:spPr>
      </p:pic>
      <p:sp>
        <p:nvSpPr>
          <p:cNvPr id="5" name="Content Placeholder 4">
            <a:extLst>
              <a:ext uri="{FF2B5EF4-FFF2-40B4-BE49-F238E27FC236}">
                <a16:creationId xmlns:a16="http://schemas.microsoft.com/office/drawing/2014/main" id="{3DD11265-C05B-6144-8EE7-BE4C561D508B}"/>
              </a:ext>
            </a:extLst>
          </p:cNvPr>
          <p:cNvSpPr>
            <a:spLocks noGrp="1"/>
          </p:cNvSpPr>
          <p:nvPr>
            <p:ph idx="1"/>
          </p:nvPr>
        </p:nvSpPr>
        <p:spPr>
          <a:xfrm>
            <a:off x="4477062" y="4018142"/>
            <a:ext cx="5934855" cy="420610"/>
          </a:xfrm>
        </p:spPr>
        <p:txBody>
          <a:bodyPr>
            <a:normAutofit fontScale="85000" lnSpcReduction="20000"/>
          </a:bodyPr>
          <a:lstStyle/>
          <a:p>
            <a:r>
              <a:rPr lang="en-US" sz="1600" dirty="0"/>
              <a:t>Date range: 08-02-2020 – 02-10-2021</a:t>
            </a:r>
            <a:br>
              <a:rPr lang="en-US" sz="1600" dirty="0"/>
            </a:br>
            <a:endParaRPr lang="en-US" sz="1600" dirty="0"/>
          </a:p>
        </p:txBody>
      </p:sp>
      <p:sp>
        <p:nvSpPr>
          <p:cNvPr id="3" name="TextBox 2">
            <a:extLst>
              <a:ext uri="{FF2B5EF4-FFF2-40B4-BE49-F238E27FC236}">
                <a16:creationId xmlns:a16="http://schemas.microsoft.com/office/drawing/2014/main" id="{05B1F7E7-6531-FC4C-89AD-E0A74CA0AF1C}"/>
              </a:ext>
            </a:extLst>
          </p:cNvPr>
          <p:cNvSpPr txBox="1"/>
          <p:nvPr/>
        </p:nvSpPr>
        <p:spPr>
          <a:xfrm>
            <a:off x="4477062" y="4438752"/>
            <a:ext cx="3803352" cy="307777"/>
          </a:xfrm>
          <a:prstGeom prst="rect">
            <a:avLst/>
          </a:prstGeom>
          <a:noFill/>
        </p:spPr>
        <p:txBody>
          <a:bodyPr wrap="square" rtlCol="0">
            <a:spAutoFit/>
          </a:bodyPr>
          <a:lstStyle/>
          <a:p>
            <a:r>
              <a:rPr lang="en-US" sz="1400" dirty="0">
                <a:hlinkClick r:id="rId4"/>
              </a:rPr>
              <a:t>https://</a:t>
            </a:r>
            <a:r>
              <a:rPr lang="en-US" sz="1400" dirty="0" err="1">
                <a:hlinkClick r:id="rId4"/>
              </a:rPr>
              <a:t>github.com</a:t>
            </a:r>
            <a:r>
              <a:rPr lang="en-US" sz="1400" dirty="0">
                <a:hlinkClick r:id="rId4"/>
              </a:rPr>
              <a:t>/</a:t>
            </a:r>
            <a:r>
              <a:rPr lang="en-US" sz="1400" dirty="0" err="1">
                <a:hlinkClick r:id="rId4"/>
              </a:rPr>
              <a:t>vishalvsparrow</a:t>
            </a:r>
            <a:r>
              <a:rPr lang="en-US" sz="1400" dirty="0">
                <a:hlinkClick r:id="rId4"/>
              </a:rPr>
              <a:t>/rent-scraper</a:t>
            </a:r>
            <a:endParaRPr lang="en-US" sz="1400" dirty="0"/>
          </a:p>
        </p:txBody>
      </p:sp>
    </p:spTree>
    <p:extLst>
      <p:ext uri="{BB962C8B-B14F-4D97-AF65-F5344CB8AC3E}">
        <p14:creationId xmlns:p14="http://schemas.microsoft.com/office/powerpoint/2010/main" val="1864689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End result</a:t>
            </a:r>
          </a:p>
        </p:txBody>
      </p:sp>
      <p:pic>
        <p:nvPicPr>
          <p:cNvPr id="3" name="Picture 2">
            <a:extLst>
              <a:ext uri="{FF2B5EF4-FFF2-40B4-BE49-F238E27FC236}">
                <a16:creationId xmlns:a16="http://schemas.microsoft.com/office/drawing/2014/main" id="{E4A41EF0-38A6-554E-80E5-006625E3FFB4}"/>
              </a:ext>
            </a:extLst>
          </p:cNvPr>
          <p:cNvPicPr>
            <a:picLocks noChangeAspect="1"/>
          </p:cNvPicPr>
          <p:nvPr/>
        </p:nvPicPr>
        <p:blipFill>
          <a:blip r:embed="rId2"/>
          <a:stretch>
            <a:fillRect/>
          </a:stretch>
        </p:blipFill>
        <p:spPr>
          <a:xfrm>
            <a:off x="1103814" y="1885102"/>
            <a:ext cx="8604354" cy="4164747"/>
          </a:xfrm>
          <a:prstGeom prst="rect">
            <a:avLst/>
          </a:prstGeom>
        </p:spPr>
      </p:pic>
    </p:spTree>
    <p:extLst>
      <p:ext uri="{BB962C8B-B14F-4D97-AF65-F5344CB8AC3E}">
        <p14:creationId xmlns:p14="http://schemas.microsoft.com/office/powerpoint/2010/main" val="163590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E653A0-D10C-5E4D-9389-EC06D0F32D9F}"/>
              </a:ext>
            </a:extLst>
          </p:cNvPr>
          <p:cNvSpPr/>
          <p:nvPr/>
        </p:nvSpPr>
        <p:spPr>
          <a:xfrm>
            <a:off x="2042555" y="1716716"/>
            <a:ext cx="8122723" cy="4750131"/>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1BA94B-57A0-5340-85C5-9F9FDE712869}"/>
              </a:ext>
            </a:extLst>
          </p:cNvPr>
          <p:cNvSpPr>
            <a:spLocks noGrp="1"/>
          </p:cNvSpPr>
          <p:nvPr>
            <p:ph type="title"/>
          </p:nvPr>
        </p:nvSpPr>
        <p:spPr>
          <a:xfrm>
            <a:off x="838200" y="391153"/>
            <a:ext cx="10515600" cy="1325563"/>
          </a:xfrm>
        </p:spPr>
        <p:txBody>
          <a:bodyPr/>
          <a:lstStyle/>
          <a:p>
            <a:pPr algn="ctr"/>
            <a:r>
              <a:rPr lang="en-US" dirty="0"/>
              <a:t>Explanatory Visualizations</a:t>
            </a:r>
          </a:p>
        </p:txBody>
      </p:sp>
      <p:graphicFrame>
        <p:nvGraphicFramePr>
          <p:cNvPr id="4" name="Chart 3">
            <a:extLst>
              <a:ext uri="{FF2B5EF4-FFF2-40B4-BE49-F238E27FC236}">
                <a16:creationId xmlns:a16="http://schemas.microsoft.com/office/drawing/2014/main" id="{2969B5FA-AFB6-E742-9D3F-B72C3FC3B400}"/>
              </a:ext>
            </a:extLst>
          </p:cNvPr>
          <p:cNvGraphicFramePr>
            <a:graphicFrameLocks/>
          </p:cNvGraphicFramePr>
          <p:nvPr/>
        </p:nvGraphicFramePr>
        <p:xfrm>
          <a:off x="2154175" y="1840675"/>
          <a:ext cx="7883649" cy="4541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036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Purpose of explanatory visualizations</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r>
              <a:rPr lang="en-US" sz="1400" dirty="0"/>
              <a:t>Commonly used when insights already synthesized from analysis</a:t>
            </a:r>
          </a:p>
          <a:p>
            <a:r>
              <a:rPr lang="en-US" sz="1400" dirty="0"/>
              <a:t>Mainly to solicit an action or spread awareness</a:t>
            </a:r>
          </a:p>
          <a:p>
            <a:r>
              <a:rPr lang="en-US" sz="1400" dirty="0"/>
              <a:t>For presenting to key stakeholders or sharing results with broader audience</a:t>
            </a:r>
          </a:p>
          <a:p>
            <a:r>
              <a:rPr lang="en-US" sz="1400" dirty="0"/>
              <a:t>Manifest as ad-hoc, less frequently updated charts</a:t>
            </a:r>
          </a:p>
          <a:p>
            <a:endParaRPr lang="en-US" sz="1400" dirty="0"/>
          </a:p>
        </p:txBody>
      </p:sp>
    </p:spTree>
    <p:extLst>
      <p:ext uri="{BB962C8B-B14F-4D97-AF65-F5344CB8AC3E}">
        <p14:creationId xmlns:p14="http://schemas.microsoft.com/office/powerpoint/2010/main" val="44928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Steps in explanatory visualizations</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3687542"/>
          </a:xfrm>
        </p:spPr>
        <p:txBody>
          <a:bodyPr>
            <a:normAutofit/>
          </a:bodyPr>
          <a:lstStyle/>
          <a:p>
            <a:r>
              <a:rPr lang="en-US" sz="1400" dirty="0"/>
              <a:t>Often an iterative process</a:t>
            </a:r>
          </a:p>
          <a:p>
            <a:r>
              <a:rPr lang="en-US" sz="1400" dirty="0"/>
              <a:t>Followed by an analysis, after gathering the insights:</a:t>
            </a:r>
            <a:br>
              <a:rPr lang="en-US" sz="1400" dirty="0"/>
            </a:br>
            <a:endParaRPr lang="en-US" sz="1400" dirty="0"/>
          </a:p>
          <a:p>
            <a:pPr marL="800100" lvl="1" indent="-342900">
              <a:buFont typeface="+mj-lt"/>
              <a:buAutoNum type="arabicPeriod"/>
            </a:pPr>
            <a:r>
              <a:rPr lang="en-US" sz="1400" dirty="0"/>
              <a:t>Understand the business context and talk to stakeholders (scope of the analysis, notable events)</a:t>
            </a:r>
          </a:p>
          <a:p>
            <a:pPr marL="800100" lvl="1" indent="-342900">
              <a:buFont typeface="+mj-lt"/>
              <a:buAutoNum type="arabicPeriod"/>
            </a:pPr>
            <a:r>
              <a:rPr lang="en-US" sz="1400" dirty="0"/>
              <a:t>Consideration for nuances in the data (NULL values, outliers, scale, EDA)</a:t>
            </a:r>
          </a:p>
          <a:p>
            <a:pPr marL="800100" lvl="1" indent="-342900">
              <a:buFont typeface="+mj-lt"/>
              <a:buAutoNum type="arabicPeriod"/>
            </a:pPr>
            <a:r>
              <a:rPr lang="en-US" sz="1400" dirty="0"/>
              <a:t>Decide on the right grain and grouping of data (aggregate v/s individual data-point, summary by channel)</a:t>
            </a:r>
          </a:p>
          <a:p>
            <a:pPr marL="800100" lvl="1" indent="-342900">
              <a:buFont typeface="+mj-lt"/>
              <a:buAutoNum type="arabicPeriod"/>
            </a:pPr>
            <a:r>
              <a:rPr lang="en-US" sz="1400" dirty="0"/>
              <a:t>Choose the simplest and richest chart</a:t>
            </a:r>
          </a:p>
          <a:p>
            <a:pPr marL="800100" lvl="1" indent="-342900">
              <a:buFont typeface="+mj-lt"/>
              <a:buAutoNum type="arabicPeriod"/>
            </a:pPr>
            <a:r>
              <a:rPr lang="en-US" sz="1400" dirty="0"/>
              <a:t>De-clutter the chart</a:t>
            </a:r>
          </a:p>
          <a:p>
            <a:pPr marL="800100" lvl="1" indent="-342900">
              <a:buFont typeface="+mj-lt"/>
              <a:buAutoNum type="arabicPeriod"/>
            </a:pPr>
            <a:r>
              <a:rPr lang="en-US" sz="1400" dirty="0"/>
              <a:t>Draw attention to the notable parts of the chart</a:t>
            </a:r>
          </a:p>
          <a:p>
            <a:pPr marL="800100" lvl="1" indent="-342900">
              <a:buFont typeface="+mj-lt"/>
              <a:buAutoNum type="arabicPeriod"/>
            </a:pPr>
            <a:r>
              <a:rPr lang="en-US" sz="1400" dirty="0"/>
              <a:t>Formulate an actionable one-liner for the title</a:t>
            </a:r>
          </a:p>
          <a:p>
            <a:pPr marL="800100" lvl="1" indent="-342900">
              <a:buFont typeface="+mj-lt"/>
              <a:buAutoNum type="arabicPeriod"/>
            </a:pPr>
            <a:r>
              <a:rPr lang="en-US" sz="1400" dirty="0"/>
              <a:t>Tell a story</a:t>
            </a:r>
          </a:p>
          <a:p>
            <a:pPr marL="0" indent="0">
              <a:buNone/>
            </a:pPr>
            <a:endParaRPr lang="en-US" sz="1400" dirty="0"/>
          </a:p>
        </p:txBody>
      </p:sp>
    </p:spTree>
    <p:extLst>
      <p:ext uri="{BB962C8B-B14F-4D97-AF65-F5344CB8AC3E}">
        <p14:creationId xmlns:p14="http://schemas.microsoft.com/office/powerpoint/2010/main" val="217357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Visualization Scenario 1 (Line charts)</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76207"/>
          </a:xfrm>
        </p:spPr>
        <p:txBody>
          <a:bodyPr>
            <a:normAutofit/>
          </a:bodyPr>
          <a:lstStyle/>
          <a:p>
            <a:pPr marL="0" indent="0">
              <a:buNone/>
            </a:pPr>
            <a:r>
              <a:rPr lang="en-US" sz="1400" b="1" dirty="0"/>
              <a:t>At a membership-based retail business, a marketing manager has given you the task to see if there is any difference in revenue from customers who order through the promotional membership v/s at regular membership over the last year for a retail business</a:t>
            </a:r>
          </a:p>
        </p:txBody>
      </p:sp>
      <p:sp>
        <p:nvSpPr>
          <p:cNvPr id="7" name="TextBox 6">
            <a:extLst>
              <a:ext uri="{FF2B5EF4-FFF2-40B4-BE49-F238E27FC236}">
                <a16:creationId xmlns:a16="http://schemas.microsoft.com/office/drawing/2014/main" id="{F0703F3C-5C27-374B-9B74-40E8E1F301BE}"/>
              </a:ext>
            </a:extLst>
          </p:cNvPr>
          <p:cNvSpPr txBox="1"/>
          <p:nvPr/>
        </p:nvSpPr>
        <p:spPr>
          <a:xfrm>
            <a:off x="237949" y="1825885"/>
            <a:ext cx="10425841" cy="4401205"/>
          </a:xfrm>
          <a:prstGeom prst="rect">
            <a:avLst/>
          </a:prstGeom>
          <a:noFill/>
        </p:spPr>
        <p:txBody>
          <a:bodyPr wrap="square">
            <a:spAutoFit/>
          </a:bodyPr>
          <a:lstStyle/>
          <a:p>
            <a:pPr marL="800100" lvl="1" indent="-342900">
              <a:buFont typeface="+mj-lt"/>
              <a:buAutoNum type="arabicPeriod"/>
            </a:pPr>
            <a:r>
              <a:rPr lang="en-US" sz="1400" dirty="0"/>
              <a:t>Understand the business context and talk to stakeholders</a:t>
            </a:r>
          </a:p>
          <a:p>
            <a:pPr marL="1257300" lvl="2" indent="-342900">
              <a:buFont typeface="Arial" panose="020B0604020202020204" pitchFamily="34" charset="0"/>
              <a:buChar char="•"/>
            </a:pPr>
            <a:r>
              <a:rPr lang="en-US" sz="1400" dirty="0"/>
              <a:t>Upon talking to the manager, you find out that they are interested in longitudinally studying the purchase behavior of customers over a period of last 12 months</a:t>
            </a:r>
          </a:p>
          <a:p>
            <a:pPr marL="1257300" lvl="2" indent="-342900">
              <a:buFont typeface="Arial" panose="020B0604020202020204" pitchFamily="34" charset="0"/>
              <a:buChar char="•"/>
            </a:pPr>
            <a:r>
              <a:rPr lang="en-US" sz="1400" dirty="0"/>
              <a:t>So, your customer base is anybody who purchased through promo v/s regular price in the last 12 months</a:t>
            </a:r>
          </a:p>
          <a:p>
            <a:pPr marL="1257300" lvl="2" indent="-342900">
              <a:buFont typeface="Arial" panose="020B0604020202020204" pitchFamily="34" charset="0"/>
              <a:buChar char="•"/>
            </a:pPr>
            <a:endParaRPr lang="en-US" sz="1400" dirty="0"/>
          </a:p>
          <a:p>
            <a:pPr marL="800100" lvl="1" indent="-342900">
              <a:buFont typeface="+mj-lt"/>
              <a:buAutoNum type="arabicPeriod"/>
            </a:pPr>
            <a:r>
              <a:rPr lang="en-US" sz="1400" dirty="0"/>
              <a:t>Consideration for nuances in the data (NULL values, outliers, scale, EDA)</a:t>
            </a:r>
          </a:p>
          <a:p>
            <a:pPr marL="1257300" lvl="2" indent="-342900">
              <a:buFont typeface="Arial" panose="020B0604020202020204" pitchFamily="34" charset="0"/>
              <a:buChar char="•"/>
            </a:pPr>
            <a:r>
              <a:rPr lang="en-US" sz="1400" dirty="0"/>
              <a:t>You do the usual sanity checks – de-duping, removing transactions with data issues, such as sale price &gt; any single item in the product portfolio, etc.</a:t>
            </a:r>
            <a:br>
              <a:rPr lang="en-US" sz="1400" dirty="0"/>
            </a:br>
            <a:endParaRPr lang="en-US" sz="1400" dirty="0"/>
          </a:p>
          <a:p>
            <a:pPr marL="800100" lvl="1" indent="-342900">
              <a:buFont typeface="+mj-lt"/>
              <a:buAutoNum type="arabicPeriod"/>
            </a:pPr>
            <a:r>
              <a:rPr lang="en-US" sz="1400" dirty="0"/>
              <a:t>Decide on the right grain and grouping of data (aggregate v/s individual data-point, summary by channel)</a:t>
            </a:r>
          </a:p>
          <a:p>
            <a:pPr marL="1257300" lvl="2" indent="-342900">
              <a:buFont typeface="Arial" panose="020B0604020202020204" pitchFamily="34" charset="0"/>
              <a:buChar char="•"/>
            </a:pPr>
            <a:r>
              <a:rPr lang="en-US" sz="1400" dirty="0"/>
              <a:t>You decide showing the total revenue makes more sense than average revenue per customer given the context</a:t>
            </a:r>
          </a:p>
          <a:p>
            <a:pPr lvl="2"/>
            <a:endParaRPr lang="en-US" sz="1400" dirty="0"/>
          </a:p>
          <a:p>
            <a:pPr marL="800100" lvl="1" indent="-342900">
              <a:buFont typeface="+mj-lt"/>
              <a:buAutoNum type="arabicPeriod"/>
            </a:pPr>
            <a:r>
              <a:rPr lang="en-US" sz="1400" dirty="0"/>
              <a:t>Choose the simplest and richest chart</a:t>
            </a:r>
          </a:p>
          <a:p>
            <a:pPr marL="1257300" lvl="2" indent="-342900">
              <a:buFont typeface="Arial" panose="020B0604020202020204" pitchFamily="34" charset="0"/>
              <a:buChar char="•"/>
            </a:pPr>
            <a:r>
              <a:rPr lang="en-US" sz="1400" dirty="0"/>
              <a:t>You decide a line chart works the best</a:t>
            </a:r>
            <a:br>
              <a:rPr lang="en-US" sz="1400" dirty="0"/>
            </a:br>
            <a:endParaRPr lang="en-US" sz="1400" dirty="0"/>
          </a:p>
          <a:p>
            <a:pPr marL="800100" lvl="1" indent="-342900">
              <a:buFont typeface="+mj-lt"/>
              <a:buAutoNum type="arabicPeriod"/>
            </a:pPr>
            <a:r>
              <a:rPr lang="en-US" sz="1400" dirty="0"/>
              <a:t>De-clutter the chart – next slides</a:t>
            </a:r>
          </a:p>
          <a:p>
            <a:pPr marL="800100" lvl="1" indent="-342900">
              <a:buFont typeface="+mj-lt"/>
              <a:buAutoNum type="arabicPeriod"/>
            </a:pPr>
            <a:r>
              <a:rPr lang="en-US" sz="1400" dirty="0"/>
              <a:t>Draw attention to the notable parts of the chart – next slides</a:t>
            </a:r>
          </a:p>
          <a:p>
            <a:pPr marL="800100" lvl="1" indent="-342900">
              <a:buFont typeface="+mj-lt"/>
              <a:buAutoNum type="arabicPeriod"/>
            </a:pPr>
            <a:r>
              <a:rPr lang="en-US" sz="1400" dirty="0"/>
              <a:t>Formulate an actionable one-liner for the title – next slides</a:t>
            </a:r>
          </a:p>
          <a:p>
            <a:pPr marL="800100" lvl="1" indent="-342900">
              <a:buFont typeface="+mj-lt"/>
              <a:buAutoNum type="arabicPeriod"/>
            </a:pPr>
            <a:r>
              <a:rPr lang="en-US" sz="1400" dirty="0"/>
              <a:t>Tell a story</a:t>
            </a:r>
          </a:p>
          <a:p>
            <a:pPr marL="1257300" lvl="2" indent="-342900">
              <a:buFont typeface="Arial" panose="020B0604020202020204" pitchFamily="34" charset="0"/>
              <a:buChar char="•"/>
            </a:pPr>
            <a:r>
              <a:rPr lang="en-US" sz="1400" dirty="0"/>
              <a:t>You find some big drops in revenue on some days, and you go back to the manager who tells you about some notable events</a:t>
            </a:r>
          </a:p>
        </p:txBody>
      </p:sp>
    </p:spTree>
    <p:extLst>
      <p:ext uri="{BB962C8B-B14F-4D97-AF65-F5344CB8AC3E}">
        <p14:creationId xmlns:p14="http://schemas.microsoft.com/office/powerpoint/2010/main" val="154878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E39B-9093-7543-9A1E-DF43D3D554EF}"/>
              </a:ext>
            </a:extLst>
          </p:cNvPr>
          <p:cNvSpPr>
            <a:spLocks noGrp="1"/>
          </p:cNvSpPr>
          <p:nvPr>
            <p:ph type="title"/>
          </p:nvPr>
        </p:nvSpPr>
        <p:spPr>
          <a:xfrm>
            <a:off x="208893" y="264402"/>
            <a:ext cx="6277304" cy="725214"/>
          </a:xfrm>
        </p:spPr>
        <p:txBody>
          <a:bodyPr>
            <a:normAutofit/>
          </a:bodyPr>
          <a:lstStyle/>
          <a:p>
            <a:r>
              <a:rPr lang="en-US" sz="3200" dirty="0"/>
              <a:t>About me</a:t>
            </a:r>
          </a:p>
        </p:txBody>
      </p:sp>
      <p:sp>
        <p:nvSpPr>
          <p:cNvPr id="3" name="Content Placeholder 2">
            <a:extLst>
              <a:ext uri="{FF2B5EF4-FFF2-40B4-BE49-F238E27FC236}">
                <a16:creationId xmlns:a16="http://schemas.microsoft.com/office/drawing/2014/main" id="{0CB3146C-9DF7-154B-AE4E-1BD032A94ECA}"/>
              </a:ext>
            </a:extLst>
          </p:cNvPr>
          <p:cNvSpPr>
            <a:spLocks noGrp="1"/>
          </p:cNvSpPr>
          <p:nvPr>
            <p:ph idx="1"/>
          </p:nvPr>
        </p:nvSpPr>
        <p:spPr>
          <a:xfrm>
            <a:off x="2501462" y="1486257"/>
            <a:ext cx="9114276" cy="3059988"/>
          </a:xfrm>
        </p:spPr>
        <p:txBody>
          <a:bodyPr>
            <a:normAutofit/>
          </a:bodyPr>
          <a:lstStyle/>
          <a:p>
            <a:r>
              <a:rPr lang="en-US" sz="2000" dirty="0"/>
              <a:t>Current role: Marketing Analyst @ Instacart</a:t>
            </a:r>
          </a:p>
          <a:p>
            <a:r>
              <a:rPr lang="en-US" sz="2000" dirty="0"/>
              <a:t>Here to talk about my experience working as an analyst for 3.5 years</a:t>
            </a:r>
          </a:p>
          <a:p>
            <a:r>
              <a:rPr lang="en-US" sz="2000" dirty="0"/>
              <a:t>Education: Bachelors in IT Engineering, Masters in Information Systems</a:t>
            </a:r>
          </a:p>
          <a:p>
            <a:r>
              <a:rPr lang="en-US" sz="2000" dirty="0"/>
              <a:t>Previous roles: Data Analyst, Growth Marketing Analyst, Growth Analyst</a:t>
            </a:r>
          </a:p>
          <a:p>
            <a:r>
              <a:rPr lang="en-US" sz="2000" dirty="0"/>
              <a:t>Interests: Funnel optimization, A/B testing, performance &amp; growth marketing, ETL, data modeling, dashboards, machine learning, user research</a:t>
            </a:r>
          </a:p>
        </p:txBody>
      </p:sp>
      <p:pic>
        <p:nvPicPr>
          <p:cNvPr id="1028" name="Picture 4">
            <a:extLst>
              <a:ext uri="{FF2B5EF4-FFF2-40B4-BE49-F238E27FC236}">
                <a16:creationId xmlns:a16="http://schemas.microsoft.com/office/drawing/2014/main" id="{F588C446-4423-3546-A573-D4F8B15091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33" t="20620" r="22138" b="38963"/>
          <a:stretch/>
        </p:blipFill>
        <p:spPr bwMode="auto">
          <a:xfrm>
            <a:off x="208893" y="1486257"/>
            <a:ext cx="2024136" cy="20999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0A9FC1-9585-CC4E-BCC8-9AE418B68265}"/>
              </a:ext>
            </a:extLst>
          </p:cNvPr>
          <p:cNvSpPr txBox="1"/>
          <p:nvPr/>
        </p:nvSpPr>
        <p:spPr>
          <a:xfrm>
            <a:off x="208894" y="3586163"/>
            <a:ext cx="2024136" cy="261610"/>
          </a:xfrm>
          <a:prstGeom prst="rect">
            <a:avLst/>
          </a:prstGeom>
          <a:noFill/>
        </p:spPr>
        <p:txBody>
          <a:bodyPr wrap="square" rtlCol="0">
            <a:spAutoFit/>
          </a:bodyPr>
          <a:lstStyle/>
          <a:p>
            <a:pPr algn="ctr"/>
            <a:r>
              <a:rPr lang="en-US" sz="1100" dirty="0"/>
              <a:t>Vishal Vatnani</a:t>
            </a:r>
          </a:p>
        </p:txBody>
      </p:sp>
    </p:spTree>
    <p:extLst>
      <p:ext uri="{BB962C8B-B14F-4D97-AF65-F5344CB8AC3E}">
        <p14:creationId xmlns:p14="http://schemas.microsoft.com/office/powerpoint/2010/main" val="239367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Revenue from 10/4/20 to 8/8/21</a:t>
            </a:r>
          </a:p>
        </p:txBody>
      </p:sp>
      <p:graphicFrame>
        <p:nvGraphicFramePr>
          <p:cNvPr id="11" name="Chart 10">
            <a:extLst>
              <a:ext uri="{FF2B5EF4-FFF2-40B4-BE49-F238E27FC236}">
                <a16:creationId xmlns:a16="http://schemas.microsoft.com/office/drawing/2014/main" id="{D0B4A6A7-6784-4143-8797-B46721C00E81}"/>
              </a:ext>
            </a:extLst>
          </p:cNvPr>
          <p:cNvGraphicFramePr>
            <a:graphicFrameLocks/>
          </p:cNvGraphicFramePr>
          <p:nvPr>
            <p:extLst>
              <p:ext uri="{D42A27DB-BD31-4B8C-83A1-F6EECF244321}">
                <p14:modId xmlns:p14="http://schemas.microsoft.com/office/powerpoint/2010/main" val="4241063029"/>
              </p:ext>
            </p:extLst>
          </p:nvPr>
        </p:nvGraphicFramePr>
        <p:xfrm>
          <a:off x="598245" y="1244331"/>
          <a:ext cx="10623550" cy="54056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5961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324463" y="208051"/>
            <a:ext cx="11253021" cy="762448"/>
          </a:xfrm>
        </p:spPr>
        <p:txBody>
          <a:bodyPr>
            <a:normAutofit fontScale="90000"/>
          </a:bodyPr>
          <a:lstStyle/>
          <a:p>
            <a:r>
              <a:rPr lang="en-US" sz="3200" dirty="0"/>
              <a:t>Promo revenue is consistently lower than the regular revenue for the October cohort</a:t>
            </a:r>
          </a:p>
        </p:txBody>
      </p:sp>
      <p:sp>
        <p:nvSpPr>
          <p:cNvPr id="17" name="TextBox 16">
            <a:extLst>
              <a:ext uri="{FF2B5EF4-FFF2-40B4-BE49-F238E27FC236}">
                <a16:creationId xmlns:a16="http://schemas.microsoft.com/office/drawing/2014/main" id="{D0102FA3-33B8-4244-BF13-8E1322D80DC6}"/>
              </a:ext>
            </a:extLst>
          </p:cNvPr>
          <p:cNvSpPr txBox="1"/>
          <p:nvPr/>
        </p:nvSpPr>
        <p:spPr>
          <a:xfrm>
            <a:off x="8493071" y="2764586"/>
            <a:ext cx="2433219" cy="430887"/>
          </a:xfrm>
          <a:prstGeom prst="rect">
            <a:avLst/>
          </a:prstGeom>
          <a:noFill/>
        </p:spPr>
        <p:txBody>
          <a:bodyPr wrap="square" rtlCol="0">
            <a:spAutoFit/>
          </a:bodyPr>
          <a:lstStyle/>
          <a:p>
            <a:r>
              <a:rPr lang="en-US" sz="1100" b="1" dirty="0"/>
              <a:t>Issue with marketing emails during the week of 5/16</a:t>
            </a:r>
          </a:p>
        </p:txBody>
      </p:sp>
      <p:grpSp>
        <p:nvGrpSpPr>
          <p:cNvPr id="28" name="Group 27">
            <a:extLst>
              <a:ext uri="{FF2B5EF4-FFF2-40B4-BE49-F238E27FC236}">
                <a16:creationId xmlns:a16="http://schemas.microsoft.com/office/drawing/2014/main" id="{C3FE46D3-4513-7348-987D-726C0DC6276A}"/>
              </a:ext>
            </a:extLst>
          </p:cNvPr>
          <p:cNvGrpSpPr/>
          <p:nvPr/>
        </p:nvGrpSpPr>
        <p:grpSpPr>
          <a:xfrm>
            <a:off x="457199" y="1235034"/>
            <a:ext cx="11253021" cy="5414915"/>
            <a:chOff x="457199" y="1268361"/>
            <a:chExt cx="11253021" cy="5381588"/>
          </a:xfrm>
        </p:grpSpPr>
        <p:graphicFrame>
          <p:nvGraphicFramePr>
            <p:cNvPr id="4" name="Chart 3">
              <a:extLst>
                <a:ext uri="{FF2B5EF4-FFF2-40B4-BE49-F238E27FC236}">
                  <a16:creationId xmlns:a16="http://schemas.microsoft.com/office/drawing/2014/main" id="{9E1603EE-BD69-E944-9CFC-0025C74F247C}"/>
                </a:ext>
              </a:extLst>
            </p:cNvPr>
            <p:cNvGraphicFramePr>
              <a:graphicFrameLocks/>
            </p:cNvGraphicFramePr>
            <p:nvPr>
              <p:extLst>
                <p:ext uri="{D42A27DB-BD31-4B8C-83A1-F6EECF244321}">
                  <p14:modId xmlns:p14="http://schemas.microsoft.com/office/powerpoint/2010/main" val="1725535680"/>
                </p:ext>
              </p:extLst>
            </p:nvPr>
          </p:nvGraphicFramePr>
          <p:xfrm>
            <a:off x="457199" y="1268361"/>
            <a:ext cx="11253021" cy="5381588"/>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Straight Connector 14">
              <a:extLst>
                <a:ext uri="{FF2B5EF4-FFF2-40B4-BE49-F238E27FC236}">
                  <a16:creationId xmlns:a16="http://schemas.microsoft.com/office/drawing/2014/main" id="{DB205E94-E57B-0543-B666-0E9E31F2668E}"/>
                </a:ext>
              </a:extLst>
            </p:cNvPr>
            <p:cNvCxnSpPr>
              <a:cxnSpLocks/>
            </p:cNvCxnSpPr>
            <p:nvPr/>
          </p:nvCxnSpPr>
          <p:spPr>
            <a:xfrm>
              <a:off x="8493071" y="2791708"/>
              <a:ext cx="0" cy="3547098"/>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BEF9BC-06A9-554D-9182-AAC462F03163}"/>
                </a:ext>
              </a:extLst>
            </p:cNvPr>
            <p:cNvCxnSpPr>
              <a:cxnSpLocks/>
            </p:cNvCxnSpPr>
            <p:nvPr/>
          </p:nvCxnSpPr>
          <p:spPr>
            <a:xfrm>
              <a:off x="3655018" y="2278251"/>
              <a:ext cx="0" cy="4060555"/>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DD0EA51D-5650-DB40-8586-103DD8DE4CEA}"/>
              </a:ext>
            </a:extLst>
          </p:cNvPr>
          <p:cNvSpPr txBox="1"/>
          <p:nvPr/>
        </p:nvSpPr>
        <p:spPr>
          <a:xfrm>
            <a:off x="3792645" y="2357449"/>
            <a:ext cx="2799396"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t>Price increase in the week of 12/6</a:t>
            </a:r>
          </a:p>
          <a:p>
            <a:pPr marL="171450" indent="-171450">
              <a:buFont typeface="Arial" panose="020B0604020202020204" pitchFamily="34" charset="0"/>
              <a:buChar char="•"/>
            </a:pPr>
            <a:r>
              <a:rPr lang="en-US" sz="1100" b="1" dirty="0"/>
              <a:t>Discounts given to promo customers</a:t>
            </a:r>
          </a:p>
        </p:txBody>
      </p:sp>
    </p:spTree>
    <p:extLst>
      <p:ext uri="{BB962C8B-B14F-4D97-AF65-F5344CB8AC3E}">
        <p14:creationId xmlns:p14="http://schemas.microsoft.com/office/powerpoint/2010/main" val="280094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324463" y="208051"/>
            <a:ext cx="11253021" cy="762448"/>
          </a:xfrm>
        </p:spPr>
        <p:txBody>
          <a:bodyPr>
            <a:normAutofit fontScale="90000"/>
          </a:bodyPr>
          <a:lstStyle/>
          <a:p>
            <a:r>
              <a:rPr lang="en-US" sz="3200" dirty="0"/>
              <a:t>Promo revenue is consistently lower than the regular revenue for the October cohort</a:t>
            </a:r>
          </a:p>
        </p:txBody>
      </p:sp>
      <p:sp>
        <p:nvSpPr>
          <p:cNvPr id="13" name="Rectangle 12">
            <a:extLst>
              <a:ext uri="{FF2B5EF4-FFF2-40B4-BE49-F238E27FC236}">
                <a16:creationId xmlns:a16="http://schemas.microsoft.com/office/drawing/2014/main" id="{222DD188-DCAF-3040-8D90-5369351750FB}"/>
              </a:ext>
            </a:extLst>
          </p:cNvPr>
          <p:cNvSpPr/>
          <p:nvPr/>
        </p:nvSpPr>
        <p:spPr>
          <a:xfrm>
            <a:off x="153982" y="2530098"/>
            <a:ext cx="822411" cy="762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Y-Axis labels formatted</a:t>
            </a:r>
          </a:p>
        </p:txBody>
      </p:sp>
      <p:cxnSp>
        <p:nvCxnSpPr>
          <p:cNvPr id="15" name="Straight Connector 14">
            <a:extLst>
              <a:ext uri="{FF2B5EF4-FFF2-40B4-BE49-F238E27FC236}">
                <a16:creationId xmlns:a16="http://schemas.microsoft.com/office/drawing/2014/main" id="{DB205E94-E57B-0543-B666-0E9E31F2668E}"/>
              </a:ext>
            </a:extLst>
          </p:cNvPr>
          <p:cNvCxnSpPr>
            <a:cxnSpLocks/>
          </p:cNvCxnSpPr>
          <p:nvPr/>
        </p:nvCxnSpPr>
        <p:spPr>
          <a:xfrm>
            <a:off x="8493071" y="2791708"/>
            <a:ext cx="0" cy="3547098"/>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0102FA3-33B8-4244-BF13-8E1322D80DC6}"/>
              </a:ext>
            </a:extLst>
          </p:cNvPr>
          <p:cNvSpPr txBox="1"/>
          <p:nvPr/>
        </p:nvSpPr>
        <p:spPr>
          <a:xfrm>
            <a:off x="8493071" y="2764586"/>
            <a:ext cx="2433219" cy="430887"/>
          </a:xfrm>
          <a:prstGeom prst="rect">
            <a:avLst/>
          </a:prstGeom>
          <a:noFill/>
        </p:spPr>
        <p:txBody>
          <a:bodyPr wrap="square" rtlCol="0">
            <a:spAutoFit/>
          </a:bodyPr>
          <a:lstStyle/>
          <a:p>
            <a:r>
              <a:rPr lang="en-US" sz="1100" b="1" dirty="0"/>
              <a:t>Issue with marketing emails during the week of 5/16</a:t>
            </a:r>
          </a:p>
        </p:txBody>
      </p:sp>
      <p:cxnSp>
        <p:nvCxnSpPr>
          <p:cNvPr id="19" name="Straight Connector 18">
            <a:extLst>
              <a:ext uri="{FF2B5EF4-FFF2-40B4-BE49-F238E27FC236}">
                <a16:creationId xmlns:a16="http://schemas.microsoft.com/office/drawing/2014/main" id="{5ABEF9BC-06A9-554D-9182-AAC462F03163}"/>
              </a:ext>
            </a:extLst>
          </p:cNvPr>
          <p:cNvCxnSpPr>
            <a:cxnSpLocks/>
          </p:cNvCxnSpPr>
          <p:nvPr/>
        </p:nvCxnSpPr>
        <p:spPr>
          <a:xfrm>
            <a:off x="3655018" y="2220686"/>
            <a:ext cx="0" cy="4118120"/>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0EA51D-5650-DB40-8586-103DD8DE4CEA}"/>
              </a:ext>
            </a:extLst>
          </p:cNvPr>
          <p:cNvSpPr txBox="1"/>
          <p:nvPr/>
        </p:nvSpPr>
        <p:spPr>
          <a:xfrm>
            <a:off x="3787384" y="2344119"/>
            <a:ext cx="2799396"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t>Price increase in the week of 12/6</a:t>
            </a:r>
          </a:p>
          <a:p>
            <a:pPr marL="171450" indent="-171450">
              <a:buFont typeface="Arial" panose="020B0604020202020204" pitchFamily="34" charset="0"/>
              <a:buChar char="•"/>
            </a:pPr>
            <a:r>
              <a:rPr lang="en-US" sz="1100" b="1" dirty="0"/>
              <a:t>Discounts given to promo customers</a:t>
            </a:r>
          </a:p>
        </p:txBody>
      </p:sp>
      <p:sp>
        <p:nvSpPr>
          <p:cNvPr id="24" name="Rectangle 23">
            <a:extLst>
              <a:ext uri="{FF2B5EF4-FFF2-40B4-BE49-F238E27FC236}">
                <a16:creationId xmlns:a16="http://schemas.microsoft.com/office/drawing/2014/main" id="{7C4F3331-9715-634B-ADF3-5D046AF17EE3}"/>
              </a:ext>
            </a:extLst>
          </p:cNvPr>
          <p:cNvSpPr/>
          <p:nvPr/>
        </p:nvSpPr>
        <p:spPr>
          <a:xfrm>
            <a:off x="153981" y="5957582"/>
            <a:ext cx="822411" cy="762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X-Axis labels reflect cohort age</a:t>
            </a:r>
          </a:p>
        </p:txBody>
      </p:sp>
      <p:sp>
        <p:nvSpPr>
          <p:cNvPr id="25" name="Rectangle 24">
            <a:extLst>
              <a:ext uri="{FF2B5EF4-FFF2-40B4-BE49-F238E27FC236}">
                <a16:creationId xmlns:a16="http://schemas.microsoft.com/office/drawing/2014/main" id="{B2FB77FD-D69E-E54B-84B2-1EA1B7CDB39A}"/>
              </a:ext>
            </a:extLst>
          </p:cNvPr>
          <p:cNvSpPr/>
          <p:nvPr/>
        </p:nvSpPr>
        <p:spPr>
          <a:xfrm>
            <a:off x="6719144" y="1618513"/>
            <a:ext cx="2238861" cy="512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Annotations explain dips and spikes</a:t>
            </a:r>
          </a:p>
        </p:txBody>
      </p:sp>
      <p:sp>
        <p:nvSpPr>
          <p:cNvPr id="26" name="Rectangle 25">
            <a:extLst>
              <a:ext uri="{FF2B5EF4-FFF2-40B4-BE49-F238E27FC236}">
                <a16:creationId xmlns:a16="http://schemas.microsoft.com/office/drawing/2014/main" id="{9160CF21-A8DB-0149-8A44-BDA28EA6475C}"/>
              </a:ext>
            </a:extLst>
          </p:cNvPr>
          <p:cNvSpPr/>
          <p:nvPr/>
        </p:nvSpPr>
        <p:spPr>
          <a:xfrm>
            <a:off x="153980" y="3718914"/>
            <a:ext cx="822411" cy="1256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Legend removed and used series name as labels</a:t>
            </a:r>
          </a:p>
        </p:txBody>
      </p:sp>
      <p:sp>
        <p:nvSpPr>
          <p:cNvPr id="27" name="Rectangle 26">
            <a:extLst>
              <a:ext uri="{FF2B5EF4-FFF2-40B4-BE49-F238E27FC236}">
                <a16:creationId xmlns:a16="http://schemas.microsoft.com/office/drawing/2014/main" id="{73822D01-FDAB-5248-A459-9F941FB705A8}"/>
              </a:ext>
            </a:extLst>
          </p:cNvPr>
          <p:cNvSpPr/>
          <p:nvPr/>
        </p:nvSpPr>
        <p:spPr>
          <a:xfrm>
            <a:off x="6980196" y="817579"/>
            <a:ext cx="3025750" cy="512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Added actionable title</a:t>
            </a:r>
          </a:p>
        </p:txBody>
      </p:sp>
      <p:grpSp>
        <p:nvGrpSpPr>
          <p:cNvPr id="30" name="Group 29">
            <a:extLst>
              <a:ext uri="{FF2B5EF4-FFF2-40B4-BE49-F238E27FC236}">
                <a16:creationId xmlns:a16="http://schemas.microsoft.com/office/drawing/2014/main" id="{9936C0D2-03D9-DD4D-A553-5EF3E24CF0B9}"/>
              </a:ext>
            </a:extLst>
          </p:cNvPr>
          <p:cNvGrpSpPr/>
          <p:nvPr/>
        </p:nvGrpSpPr>
        <p:grpSpPr>
          <a:xfrm>
            <a:off x="457199" y="1235034"/>
            <a:ext cx="11253021" cy="5414915"/>
            <a:chOff x="457199" y="1268361"/>
            <a:chExt cx="11253021" cy="5381588"/>
          </a:xfrm>
        </p:grpSpPr>
        <p:graphicFrame>
          <p:nvGraphicFramePr>
            <p:cNvPr id="31" name="Chart 30">
              <a:extLst>
                <a:ext uri="{FF2B5EF4-FFF2-40B4-BE49-F238E27FC236}">
                  <a16:creationId xmlns:a16="http://schemas.microsoft.com/office/drawing/2014/main" id="{6537E359-10A0-F54D-9B40-20BE9CBB78A2}"/>
                </a:ext>
              </a:extLst>
            </p:cNvPr>
            <p:cNvGraphicFramePr>
              <a:graphicFrameLocks/>
            </p:cNvGraphicFramePr>
            <p:nvPr>
              <p:extLst>
                <p:ext uri="{D42A27DB-BD31-4B8C-83A1-F6EECF244321}">
                  <p14:modId xmlns:p14="http://schemas.microsoft.com/office/powerpoint/2010/main" val="80878361"/>
                </p:ext>
              </p:extLst>
            </p:nvPr>
          </p:nvGraphicFramePr>
          <p:xfrm>
            <a:off x="457199" y="1268361"/>
            <a:ext cx="11253021" cy="5381588"/>
          </p:xfrm>
          <a:graphic>
            <a:graphicData uri="http://schemas.openxmlformats.org/drawingml/2006/chart">
              <c:chart xmlns:c="http://schemas.openxmlformats.org/drawingml/2006/chart" xmlns:r="http://schemas.openxmlformats.org/officeDocument/2006/relationships" r:id="rId3"/>
            </a:graphicData>
          </a:graphic>
        </p:graphicFrame>
        <p:cxnSp>
          <p:nvCxnSpPr>
            <p:cNvPr id="32" name="Straight Connector 31">
              <a:extLst>
                <a:ext uri="{FF2B5EF4-FFF2-40B4-BE49-F238E27FC236}">
                  <a16:creationId xmlns:a16="http://schemas.microsoft.com/office/drawing/2014/main" id="{5FED70FB-ED66-C441-9868-CB88C1C5F2DF}"/>
                </a:ext>
              </a:extLst>
            </p:cNvPr>
            <p:cNvCxnSpPr>
              <a:cxnSpLocks/>
            </p:cNvCxnSpPr>
            <p:nvPr/>
          </p:nvCxnSpPr>
          <p:spPr>
            <a:xfrm>
              <a:off x="8493071" y="2791708"/>
              <a:ext cx="0" cy="3547098"/>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4BBB8F-F56D-9447-8BE5-C6A83B382CA4}"/>
                </a:ext>
              </a:extLst>
            </p:cNvPr>
            <p:cNvCxnSpPr>
              <a:cxnSpLocks/>
            </p:cNvCxnSpPr>
            <p:nvPr/>
          </p:nvCxnSpPr>
          <p:spPr>
            <a:xfrm>
              <a:off x="3655018" y="2278251"/>
              <a:ext cx="0" cy="4060555"/>
            </a:xfrm>
            <a:prstGeom prst="line">
              <a:avLst/>
            </a:prstGeom>
            <a:ln w="158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220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Visualization Scenario 2 (Horizontal Line Chart)</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76207"/>
          </a:xfrm>
        </p:spPr>
        <p:txBody>
          <a:bodyPr>
            <a:normAutofit/>
          </a:bodyPr>
          <a:lstStyle/>
          <a:p>
            <a:pPr marL="0" indent="0">
              <a:buNone/>
            </a:pPr>
            <a:r>
              <a:rPr lang="en-US" sz="1400" b="1" dirty="0"/>
              <a:t>At a sunglass business, you are interested in finding out how customer preferences have shifted year-over-year between Regular, Blue light, and Polaroid glasses</a:t>
            </a:r>
          </a:p>
        </p:txBody>
      </p:sp>
      <p:graphicFrame>
        <p:nvGraphicFramePr>
          <p:cNvPr id="14" name="Table 13">
            <a:extLst>
              <a:ext uri="{FF2B5EF4-FFF2-40B4-BE49-F238E27FC236}">
                <a16:creationId xmlns:a16="http://schemas.microsoft.com/office/drawing/2014/main" id="{14E4E68B-DDE3-9247-977E-6A2E3D83BC9C}"/>
              </a:ext>
            </a:extLst>
          </p:cNvPr>
          <p:cNvGraphicFramePr>
            <a:graphicFrameLocks noGrp="1"/>
          </p:cNvGraphicFramePr>
          <p:nvPr>
            <p:extLst>
              <p:ext uri="{D42A27DB-BD31-4B8C-83A1-F6EECF244321}">
                <p14:modId xmlns:p14="http://schemas.microsoft.com/office/powerpoint/2010/main" val="4065950156"/>
              </p:ext>
            </p:extLst>
          </p:nvPr>
        </p:nvGraphicFramePr>
        <p:xfrm>
          <a:off x="237950" y="2058816"/>
          <a:ext cx="6057920" cy="1492388"/>
        </p:xfrm>
        <a:graphic>
          <a:graphicData uri="http://schemas.openxmlformats.org/drawingml/2006/table">
            <a:tbl>
              <a:tblPr firstRow="1" bandRow="1">
                <a:tableStyleId>{5C22544A-7EE6-4342-B048-85BDC9FD1C3A}</a:tableStyleId>
              </a:tblPr>
              <a:tblGrid>
                <a:gridCol w="1982876">
                  <a:extLst>
                    <a:ext uri="{9D8B030D-6E8A-4147-A177-3AD203B41FA5}">
                      <a16:colId xmlns:a16="http://schemas.microsoft.com/office/drawing/2014/main" val="3615992834"/>
                    </a:ext>
                  </a:extLst>
                </a:gridCol>
                <a:gridCol w="1358348">
                  <a:extLst>
                    <a:ext uri="{9D8B030D-6E8A-4147-A177-3AD203B41FA5}">
                      <a16:colId xmlns:a16="http://schemas.microsoft.com/office/drawing/2014/main" val="823848166"/>
                    </a:ext>
                  </a:extLst>
                </a:gridCol>
                <a:gridCol w="1358348">
                  <a:extLst>
                    <a:ext uri="{9D8B030D-6E8A-4147-A177-3AD203B41FA5}">
                      <a16:colId xmlns:a16="http://schemas.microsoft.com/office/drawing/2014/main" val="1126626111"/>
                    </a:ext>
                  </a:extLst>
                </a:gridCol>
                <a:gridCol w="1358348">
                  <a:extLst>
                    <a:ext uri="{9D8B030D-6E8A-4147-A177-3AD203B41FA5}">
                      <a16:colId xmlns:a16="http://schemas.microsoft.com/office/drawing/2014/main" val="1727606606"/>
                    </a:ext>
                  </a:extLst>
                </a:gridCol>
              </a:tblGrid>
              <a:tr h="373097">
                <a:tc>
                  <a:txBody>
                    <a:bodyPr/>
                    <a:lstStyle/>
                    <a:p>
                      <a:pPr algn="ctr" fontAlgn="b"/>
                      <a:r>
                        <a:rPr lang="en-US" sz="1400" u="none" strike="noStrike" dirty="0">
                          <a:effectLst/>
                          <a:latin typeface="+mn-lt"/>
                        </a:rPr>
                        <a:t>2019 to 2020</a:t>
                      </a:r>
                      <a:endParaRPr lang="en-US" sz="1400" b="1"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Polaroid</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Blue light</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Regular</a:t>
                      </a:r>
                      <a:endParaRPr lang="en-US" sz="1400" b="0" i="0" u="none" strike="noStrike">
                        <a:solidFill>
                          <a:srgbClr val="000000"/>
                        </a:solidFill>
                        <a:effectLst/>
                        <a:latin typeface="+mn-lt"/>
                      </a:endParaRPr>
                    </a:p>
                  </a:txBody>
                  <a:tcPr marL="16172" marR="16172" marT="16172" marB="0" anchor="ctr"/>
                </a:tc>
                <a:extLst>
                  <a:ext uri="{0D108BD9-81ED-4DB2-BD59-A6C34878D82A}">
                    <a16:rowId xmlns:a16="http://schemas.microsoft.com/office/drawing/2014/main" val="1691973250"/>
                  </a:ext>
                </a:extLst>
              </a:tr>
              <a:tr h="373097">
                <a:tc>
                  <a:txBody>
                    <a:bodyPr/>
                    <a:lstStyle/>
                    <a:p>
                      <a:pPr algn="ctr" fontAlgn="b"/>
                      <a:r>
                        <a:rPr lang="en-US" sz="1400" u="none" strike="noStrike" dirty="0">
                          <a:effectLst/>
                          <a:latin typeface="+mn-lt"/>
                        </a:rPr>
                        <a:t>Polaroid</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70%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10%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20%</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4080379009"/>
                  </a:ext>
                </a:extLst>
              </a:tr>
              <a:tr h="373097">
                <a:tc>
                  <a:txBody>
                    <a:bodyPr/>
                    <a:lstStyle/>
                    <a:p>
                      <a:pPr algn="ctr" fontAlgn="b"/>
                      <a:r>
                        <a:rPr lang="en-US" sz="1400" u="none" strike="noStrike">
                          <a:effectLst/>
                          <a:latin typeface="+mn-lt"/>
                        </a:rPr>
                        <a:t>Blue light</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37%</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55%</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8%</a:t>
                      </a:r>
                      <a:endParaRPr lang="en-US" sz="1400" b="0" i="0" u="none" strike="noStrike">
                        <a:solidFill>
                          <a:srgbClr val="000000"/>
                        </a:solidFill>
                        <a:effectLst/>
                        <a:latin typeface="+mn-lt"/>
                      </a:endParaRPr>
                    </a:p>
                  </a:txBody>
                  <a:tcPr marL="16172" marR="16172" marT="16172" marB="0" anchor="ctr"/>
                </a:tc>
                <a:extLst>
                  <a:ext uri="{0D108BD9-81ED-4DB2-BD59-A6C34878D82A}">
                    <a16:rowId xmlns:a16="http://schemas.microsoft.com/office/drawing/2014/main" val="633691464"/>
                  </a:ext>
                </a:extLst>
              </a:tr>
              <a:tr h="373097">
                <a:tc>
                  <a:txBody>
                    <a:bodyPr/>
                    <a:lstStyle/>
                    <a:p>
                      <a:pPr algn="ctr" fontAlgn="b"/>
                      <a:r>
                        <a:rPr lang="en-US" sz="1400" u="none" strike="noStrike">
                          <a:effectLst/>
                          <a:latin typeface="+mn-lt"/>
                        </a:rPr>
                        <a:t>Regular</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30%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40%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30%</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4156485589"/>
                  </a:ext>
                </a:extLst>
              </a:tr>
            </a:tbl>
          </a:graphicData>
        </a:graphic>
      </p:graphicFrame>
      <p:graphicFrame>
        <p:nvGraphicFramePr>
          <p:cNvPr id="5" name="Table 4">
            <a:extLst>
              <a:ext uri="{FF2B5EF4-FFF2-40B4-BE49-F238E27FC236}">
                <a16:creationId xmlns:a16="http://schemas.microsoft.com/office/drawing/2014/main" id="{1C3A2F3D-6181-9447-B885-6AC2862F8544}"/>
              </a:ext>
            </a:extLst>
          </p:cNvPr>
          <p:cNvGraphicFramePr>
            <a:graphicFrameLocks noGrp="1"/>
          </p:cNvGraphicFramePr>
          <p:nvPr>
            <p:extLst>
              <p:ext uri="{D42A27DB-BD31-4B8C-83A1-F6EECF244321}">
                <p14:modId xmlns:p14="http://schemas.microsoft.com/office/powerpoint/2010/main" val="1413941627"/>
              </p:ext>
            </p:extLst>
          </p:nvPr>
        </p:nvGraphicFramePr>
        <p:xfrm>
          <a:off x="237950" y="4243648"/>
          <a:ext cx="6057920" cy="1492388"/>
        </p:xfrm>
        <a:graphic>
          <a:graphicData uri="http://schemas.openxmlformats.org/drawingml/2006/table">
            <a:tbl>
              <a:tblPr firstRow="1" bandRow="1">
                <a:tableStyleId>{5C22544A-7EE6-4342-B048-85BDC9FD1C3A}</a:tableStyleId>
              </a:tblPr>
              <a:tblGrid>
                <a:gridCol w="1982876">
                  <a:extLst>
                    <a:ext uri="{9D8B030D-6E8A-4147-A177-3AD203B41FA5}">
                      <a16:colId xmlns:a16="http://schemas.microsoft.com/office/drawing/2014/main" val="2811164447"/>
                    </a:ext>
                  </a:extLst>
                </a:gridCol>
                <a:gridCol w="1358348">
                  <a:extLst>
                    <a:ext uri="{9D8B030D-6E8A-4147-A177-3AD203B41FA5}">
                      <a16:colId xmlns:a16="http://schemas.microsoft.com/office/drawing/2014/main" val="2463707399"/>
                    </a:ext>
                  </a:extLst>
                </a:gridCol>
                <a:gridCol w="1358348">
                  <a:extLst>
                    <a:ext uri="{9D8B030D-6E8A-4147-A177-3AD203B41FA5}">
                      <a16:colId xmlns:a16="http://schemas.microsoft.com/office/drawing/2014/main" val="3240909492"/>
                    </a:ext>
                  </a:extLst>
                </a:gridCol>
                <a:gridCol w="1358348">
                  <a:extLst>
                    <a:ext uri="{9D8B030D-6E8A-4147-A177-3AD203B41FA5}">
                      <a16:colId xmlns:a16="http://schemas.microsoft.com/office/drawing/2014/main" val="3796905356"/>
                    </a:ext>
                  </a:extLst>
                </a:gridCol>
              </a:tblGrid>
              <a:tr h="373097">
                <a:tc>
                  <a:txBody>
                    <a:bodyPr/>
                    <a:lstStyle/>
                    <a:p>
                      <a:pPr algn="ctr" fontAlgn="b"/>
                      <a:r>
                        <a:rPr lang="en-US" sz="1400" u="none" strike="noStrike" dirty="0">
                          <a:effectLst/>
                          <a:latin typeface="+mn-lt"/>
                        </a:rPr>
                        <a:t>2020 to 2021</a:t>
                      </a:r>
                      <a:endParaRPr lang="en-US" sz="1400" b="1"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Polaroid</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Blue light</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Regular</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386106506"/>
                  </a:ext>
                </a:extLst>
              </a:tr>
              <a:tr h="373097">
                <a:tc>
                  <a:txBody>
                    <a:bodyPr/>
                    <a:lstStyle/>
                    <a:p>
                      <a:pPr algn="ctr" fontAlgn="b"/>
                      <a:r>
                        <a:rPr lang="en-US" sz="1400" u="none" strike="noStrike" dirty="0">
                          <a:effectLst/>
                          <a:latin typeface="+mn-lt"/>
                        </a:rPr>
                        <a:t>Polaroid</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17%</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49%</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34%</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2035360394"/>
                  </a:ext>
                </a:extLst>
              </a:tr>
              <a:tr h="373097">
                <a:tc>
                  <a:txBody>
                    <a:bodyPr/>
                    <a:lstStyle/>
                    <a:p>
                      <a:pPr algn="ctr" fontAlgn="b"/>
                      <a:r>
                        <a:rPr lang="en-US" sz="1400" u="none" strike="noStrike">
                          <a:effectLst/>
                          <a:latin typeface="+mn-lt"/>
                        </a:rPr>
                        <a:t>Blue light</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40%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46%</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14%</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1146788106"/>
                  </a:ext>
                </a:extLst>
              </a:tr>
              <a:tr h="373097">
                <a:tc>
                  <a:txBody>
                    <a:bodyPr/>
                    <a:lstStyle/>
                    <a:p>
                      <a:pPr algn="ctr" fontAlgn="b"/>
                      <a:r>
                        <a:rPr lang="en-US" sz="1400" u="none" strike="noStrike">
                          <a:effectLst/>
                          <a:latin typeface="+mn-lt"/>
                        </a:rPr>
                        <a:t>Regular</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a:effectLst/>
                          <a:latin typeface="+mn-lt"/>
                        </a:rPr>
                        <a:t>15%</a:t>
                      </a:r>
                      <a:endParaRPr lang="en-US" sz="1400" b="0" i="0" u="none" strike="noStrike">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50%</a:t>
                      </a:r>
                      <a:endParaRPr lang="en-US" sz="1400" b="0" i="0" u="none" strike="noStrike" dirty="0">
                        <a:solidFill>
                          <a:srgbClr val="000000"/>
                        </a:solidFill>
                        <a:effectLst/>
                        <a:latin typeface="+mn-lt"/>
                      </a:endParaRPr>
                    </a:p>
                  </a:txBody>
                  <a:tcPr marL="16172" marR="16172" marT="16172" marB="0" anchor="ctr"/>
                </a:tc>
                <a:tc>
                  <a:txBody>
                    <a:bodyPr/>
                    <a:lstStyle/>
                    <a:p>
                      <a:pPr algn="ctr" fontAlgn="b"/>
                      <a:r>
                        <a:rPr lang="en-US" sz="1400" u="none" strike="noStrike" dirty="0">
                          <a:effectLst/>
                          <a:latin typeface="+mn-lt"/>
                        </a:rPr>
                        <a:t>35%</a:t>
                      </a:r>
                      <a:endParaRPr lang="en-US" sz="1400" b="0" i="0" u="none" strike="noStrike" dirty="0">
                        <a:solidFill>
                          <a:srgbClr val="000000"/>
                        </a:solidFill>
                        <a:effectLst/>
                        <a:latin typeface="+mn-lt"/>
                      </a:endParaRPr>
                    </a:p>
                  </a:txBody>
                  <a:tcPr marL="16172" marR="16172" marT="16172" marB="0" anchor="ctr"/>
                </a:tc>
                <a:extLst>
                  <a:ext uri="{0D108BD9-81ED-4DB2-BD59-A6C34878D82A}">
                    <a16:rowId xmlns:a16="http://schemas.microsoft.com/office/drawing/2014/main" val="3504724852"/>
                  </a:ext>
                </a:extLst>
              </a:tr>
            </a:tbl>
          </a:graphicData>
        </a:graphic>
      </p:graphicFrame>
    </p:spTree>
    <p:extLst>
      <p:ext uri="{BB962C8B-B14F-4D97-AF65-F5344CB8AC3E}">
        <p14:creationId xmlns:p14="http://schemas.microsoft.com/office/powerpoint/2010/main" val="201318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fontScale="90000"/>
          </a:bodyPr>
          <a:lstStyle/>
          <a:p>
            <a:r>
              <a:rPr lang="en-US" sz="3200" dirty="0"/>
              <a:t>The Polaroid segment sees a strong shift in preference to Blue light glasses in 2021</a:t>
            </a:r>
          </a:p>
        </p:txBody>
      </p:sp>
      <p:graphicFrame>
        <p:nvGraphicFramePr>
          <p:cNvPr id="9" name="Chart 8">
            <a:extLst>
              <a:ext uri="{FF2B5EF4-FFF2-40B4-BE49-F238E27FC236}">
                <a16:creationId xmlns:a16="http://schemas.microsoft.com/office/drawing/2014/main" id="{6BC14C3B-9BF5-AD43-8825-A6FD072EDE8D}"/>
              </a:ext>
            </a:extLst>
          </p:cNvPr>
          <p:cNvGraphicFramePr>
            <a:graphicFrameLocks/>
          </p:cNvGraphicFramePr>
          <p:nvPr>
            <p:extLst>
              <p:ext uri="{D42A27DB-BD31-4B8C-83A1-F6EECF244321}">
                <p14:modId xmlns:p14="http://schemas.microsoft.com/office/powerpoint/2010/main" val="2567256784"/>
              </p:ext>
            </p:extLst>
          </p:nvPr>
        </p:nvGraphicFramePr>
        <p:xfrm>
          <a:off x="3797594" y="1172169"/>
          <a:ext cx="3372616" cy="2256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10DB5748-449C-BB4F-8204-3B3D8F924561}"/>
              </a:ext>
            </a:extLst>
          </p:cNvPr>
          <p:cNvGraphicFramePr>
            <a:graphicFrameLocks/>
          </p:cNvGraphicFramePr>
          <p:nvPr>
            <p:extLst>
              <p:ext uri="{D42A27DB-BD31-4B8C-83A1-F6EECF244321}">
                <p14:modId xmlns:p14="http://schemas.microsoft.com/office/powerpoint/2010/main" val="2776298602"/>
              </p:ext>
            </p:extLst>
          </p:nvPr>
        </p:nvGraphicFramePr>
        <p:xfrm>
          <a:off x="148191" y="1172169"/>
          <a:ext cx="3372616" cy="22568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9980794-FE06-EF44-A763-2FB7E9B4EAAB}"/>
              </a:ext>
            </a:extLst>
          </p:cNvPr>
          <p:cNvGraphicFramePr>
            <a:graphicFrameLocks/>
          </p:cNvGraphicFramePr>
          <p:nvPr>
            <p:extLst>
              <p:ext uri="{D42A27DB-BD31-4B8C-83A1-F6EECF244321}">
                <p14:modId xmlns:p14="http://schemas.microsoft.com/office/powerpoint/2010/main" val="2147926986"/>
              </p:ext>
            </p:extLst>
          </p:nvPr>
        </p:nvGraphicFramePr>
        <p:xfrm>
          <a:off x="7446997" y="1172169"/>
          <a:ext cx="3372616" cy="22568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6D2864E9-3CB5-9444-9664-8114392AB27B}"/>
              </a:ext>
            </a:extLst>
          </p:cNvPr>
          <p:cNvGraphicFramePr>
            <a:graphicFrameLocks/>
          </p:cNvGraphicFramePr>
          <p:nvPr>
            <p:extLst>
              <p:ext uri="{D42A27DB-BD31-4B8C-83A1-F6EECF244321}">
                <p14:modId xmlns:p14="http://schemas.microsoft.com/office/powerpoint/2010/main" val="3444366100"/>
              </p:ext>
            </p:extLst>
          </p:nvPr>
        </p:nvGraphicFramePr>
        <p:xfrm>
          <a:off x="3797594" y="4425817"/>
          <a:ext cx="3372616" cy="22568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2C6F2DE6-87E8-DF44-8E06-2A379BA5A7AD}"/>
              </a:ext>
            </a:extLst>
          </p:cNvPr>
          <p:cNvGraphicFramePr>
            <a:graphicFrameLocks/>
          </p:cNvGraphicFramePr>
          <p:nvPr>
            <p:extLst>
              <p:ext uri="{D42A27DB-BD31-4B8C-83A1-F6EECF244321}">
                <p14:modId xmlns:p14="http://schemas.microsoft.com/office/powerpoint/2010/main" val="88194040"/>
              </p:ext>
            </p:extLst>
          </p:nvPr>
        </p:nvGraphicFramePr>
        <p:xfrm>
          <a:off x="184914" y="4425817"/>
          <a:ext cx="3372616" cy="22568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605C969E-3EE1-DC4A-9379-40718BC9476B}"/>
              </a:ext>
            </a:extLst>
          </p:cNvPr>
          <p:cNvGraphicFramePr>
            <a:graphicFrameLocks/>
          </p:cNvGraphicFramePr>
          <p:nvPr>
            <p:extLst>
              <p:ext uri="{D42A27DB-BD31-4B8C-83A1-F6EECF244321}">
                <p14:modId xmlns:p14="http://schemas.microsoft.com/office/powerpoint/2010/main" val="875922064"/>
              </p:ext>
            </p:extLst>
          </p:nvPr>
        </p:nvGraphicFramePr>
        <p:xfrm>
          <a:off x="7446997" y="4393118"/>
          <a:ext cx="3372616" cy="2256831"/>
        </p:xfrm>
        <a:graphic>
          <a:graphicData uri="http://schemas.openxmlformats.org/drawingml/2006/chart">
            <c:chart xmlns:c="http://schemas.openxmlformats.org/drawingml/2006/chart" xmlns:r="http://schemas.openxmlformats.org/officeDocument/2006/relationships" r:id="rId7"/>
          </a:graphicData>
        </a:graphic>
      </p:graphicFrame>
      <p:sp>
        <p:nvSpPr>
          <p:cNvPr id="16" name="Rectangle 15">
            <a:extLst>
              <a:ext uri="{FF2B5EF4-FFF2-40B4-BE49-F238E27FC236}">
                <a16:creationId xmlns:a16="http://schemas.microsoft.com/office/drawing/2014/main" id="{11D2399A-F7BE-8E46-A520-9405FE83DC3F}"/>
              </a:ext>
            </a:extLst>
          </p:cNvPr>
          <p:cNvSpPr/>
          <p:nvPr/>
        </p:nvSpPr>
        <p:spPr>
          <a:xfrm>
            <a:off x="5525912" y="2360544"/>
            <a:ext cx="455163" cy="3826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7419CE-CD71-EF41-81D6-0F7878FE5C46}"/>
              </a:ext>
            </a:extLst>
          </p:cNvPr>
          <p:cNvSpPr/>
          <p:nvPr/>
        </p:nvSpPr>
        <p:spPr>
          <a:xfrm>
            <a:off x="5483902" y="5704365"/>
            <a:ext cx="455163" cy="3826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816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9480920-5940-3543-841F-F64423E0A1CD}"/>
              </a:ext>
            </a:extLst>
          </p:cNvPr>
          <p:cNvGraphicFramePr>
            <a:graphicFrameLocks/>
          </p:cNvGraphicFramePr>
          <p:nvPr>
            <p:extLst>
              <p:ext uri="{D42A27DB-BD31-4B8C-83A1-F6EECF244321}">
                <p14:modId xmlns:p14="http://schemas.microsoft.com/office/powerpoint/2010/main" val="1755735092"/>
              </p:ext>
            </p:extLst>
          </p:nvPr>
        </p:nvGraphicFramePr>
        <p:xfrm>
          <a:off x="148191" y="1128089"/>
          <a:ext cx="8755966" cy="280191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0840A3C3-D5B5-FC4E-9598-0D1FBE302C3D}"/>
              </a:ext>
            </a:extLst>
          </p:cNvPr>
          <p:cNvSpPr/>
          <p:nvPr/>
        </p:nvSpPr>
        <p:spPr>
          <a:xfrm>
            <a:off x="6640643" y="1753210"/>
            <a:ext cx="674557" cy="4646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fontScale="90000"/>
          </a:bodyPr>
          <a:lstStyle/>
          <a:p>
            <a:r>
              <a:rPr lang="en-US" sz="3200" dirty="0"/>
              <a:t>The Polaroid segment sees a strong shift in preference to Blue light glasses in 2021</a:t>
            </a:r>
          </a:p>
        </p:txBody>
      </p:sp>
      <p:graphicFrame>
        <p:nvGraphicFramePr>
          <p:cNvPr id="5" name="Chart 4">
            <a:extLst>
              <a:ext uri="{FF2B5EF4-FFF2-40B4-BE49-F238E27FC236}">
                <a16:creationId xmlns:a16="http://schemas.microsoft.com/office/drawing/2014/main" id="{36D92B07-0B13-C04F-8EB1-235AF95B1214}"/>
              </a:ext>
            </a:extLst>
          </p:cNvPr>
          <p:cNvGraphicFramePr>
            <a:graphicFrameLocks/>
          </p:cNvGraphicFramePr>
          <p:nvPr>
            <p:extLst>
              <p:ext uri="{D42A27DB-BD31-4B8C-83A1-F6EECF244321}">
                <p14:modId xmlns:p14="http://schemas.microsoft.com/office/powerpoint/2010/main" val="1349756736"/>
              </p:ext>
            </p:extLst>
          </p:nvPr>
        </p:nvGraphicFramePr>
        <p:xfrm>
          <a:off x="290355" y="3930007"/>
          <a:ext cx="8613802" cy="2823319"/>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82C02EEA-3AF1-FE49-B64A-E70904C461DC}"/>
              </a:ext>
            </a:extLst>
          </p:cNvPr>
          <p:cNvCxnSpPr>
            <a:cxnSpLocks/>
          </p:cNvCxnSpPr>
          <p:nvPr/>
        </p:nvCxnSpPr>
        <p:spPr>
          <a:xfrm>
            <a:off x="290355" y="3930007"/>
            <a:ext cx="752994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8E87F66-123A-7544-ACE2-DFF5A1B929E6}"/>
              </a:ext>
            </a:extLst>
          </p:cNvPr>
          <p:cNvSpPr/>
          <p:nvPr/>
        </p:nvSpPr>
        <p:spPr>
          <a:xfrm>
            <a:off x="3100466" y="4468237"/>
            <a:ext cx="2995534" cy="5822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36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A94B-57A0-5340-85C5-9F9FDE712869}"/>
              </a:ext>
            </a:extLst>
          </p:cNvPr>
          <p:cNvSpPr>
            <a:spLocks noGrp="1"/>
          </p:cNvSpPr>
          <p:nvPr>
            <p:ph type="title"/>
          </p:nvPr>
        </p:nvSpPr>
        <p:spPr>
          <a:xfrm>
            <a:off x="838200" y="391153"/>
            <a:ext cx="10515600" cy="1325563"/>
          </a:xfrm>
        </p:spPr>
        <p:txBody>
          <a:bodyPr/>
          <a:lstStyle/>
          <a:p>
            <a:pPr algn="ctr"/>
            <a:r>
              <a:rPr lang="en-US" dirty="0"/>
              <a:t>Self-serve dashboard (best practices)</a:t>
            </a:r>
          </a:p>
        </p:txBody>
      </p:sp>
      <p:sp>
        <p:nvSpPr>
          <p:cNvPr id="3" name="TextBox 2">
            <a:extLst>
              <a:ext uri="{FF2B5EF4-FFF2-40B4-BE49-F238E27FC236}">
                <a16:creationId xmlns:a16="http://schemas.microsoft.com/office/drawing/2014/main" id="{4A40D83A-8F99-2D4A-AFEA-23320B57B38B}"/>
              </a:ext>
            </a:extLst>
          </p:cNvPr>
          <p:cNvSpPr txBox="1"/>
          <p:nvPr/>
        </p:nvSpPr>
        <p:spPr>
          <a:xfrm>
            <a:off x="6096000" y="2526353"/>
            <a:ext cx="3570849" cy="369332"/>
          </a:xfrm>
          <a:prstGeom prst="rect">
            <a:avLst/>
          </a:prstGeom>
          <a:noFill/>
        </p:spPr>
        <p:txBody>
          <a:bodyPr wrap="none" rtlCol="0">
            <a:spAutoFit/>
          </a:bodyPr>
          <a:lstStyle/>
          <a:p>
            <a:r>
              <a:rPr lang="en-US" dirty="0">
                <a:hlinkClick r:id="rId2"/>
              </a:rPr>
              <a:t>https://</a:t>
            </a:r>
            <a:r>
              <a:rPr lang="en-US" dirty="0" err="1">
                <a:hlinkClick r:id="rId2"/>
              </a:rPr>
              <a:t>mode.com</a:t>
            </a:r>
            <a:r>
              <a:rPr lang="en-US" dirty="0">
                <a:hlinkClick r:id="rId2"/>
              </a:rPr>
              <a:t>/example-gallery/</a:t>
            </a:r>
            <a:endParaRPr lang="en-US" dirty="0"/>
          </a:p>
        </p:txBody>
      </p:sp>
      <p:sp>
        <p:nvSpPr>
          <p:cNvPr id="4" name="TextBox 3">
            <a:extLst>
              <a:ext uri="{FF2B5EF4-FFF2-40B4-BE49-F238E27FC236}">
                <a16:creationId xmlns:a16="http://schemas.microsoft.com/office/drawing/2014/main" id="{A4D2A33F-FFBF-2242-A672-4CD0F7F45465}"/>
              </a:ext>
            </a:extLst>
          </p:cNvPr>
          <p:cNvSpPr txBox="1"/>
          <p:nvPr/>
        </p:nvSpPr>
        <p:spPr>
          <a:xfrm>
            <a:off x="6096000" y="1716716"/>
            <a:ext cx="4942115" cy="646331"/>
          </a:xfrm>
          <a:prstGeom prst="rect">
            <a:avLst/>
          </a:prstGeom>
          <a:noFill/>
        </p:spPr>
        <p:txBody>
          <a:bodyPr wrap="square" rtlCol="0">
            <a:spAutoFit/>
          </a:bodyPr>
          <a:lstStyle/>
          <a:p>
            <a:r>
              <a:rPr lang="en-US" dirty="0">
                <a:hlinkClick r:id="rId3"/>
              </a:rPr>
              <a:t>https://</a:t>
            </a:r>
            <a:r>
              <a:rPr lang="en-US" dirty="0" err="1">
                <a:hlinkClick r:id="rId3"/>
              </a:rPr>
              <a:t>www.justinmind.com</a:t>
            </a:r>
            <a:r>
              <a:rPr lang="en-US" dirty="0">
                <a:hlinkClick r:id="rId3"/>
              </a:rPr>
              <a:t>/blog/dashboard-design-best-practices-</a:t>
            </a:r>
            <a:r>
              <a:rPr lang="en-US" dirty="0" err="1">
                <a:hlinkClick r:id="rId3"/>
              </a:rPr>
              <a:t>ux</a:t>
            </a:r>
            <a:r>
              <a:rPr lang="en-US" dirty="0">
                <a:hlinkClick r:id="rId3"/>
              </a:rPr>
              <a:t>-</a:t>
            </a:r>
            <a:r>
              <a:rPr lang="en-US" dirty="0" err="1">
                <a:hlinkClick r:id="rId3"/>
              </a:rPr>
              <a:t>ui</a:t>
            </a:r>
            <a:r>
              <a:rPr lang="en-US" dirty="0">
                <a:hlinkClick r:id="rId3"/>
              </a:rPr>
              <a:t>/</a:t>
            </a:r>
            <a:endParaRPr lang="en-US" dirty="0"/>
          </a:p>
        </p:txBody>
      </p:sp>
      <p:sp>
        <p:nvSpPr>
          <p:cNvPr id="7" name="TextBox 6">
            <a:extLst>
              <a:ext uri="{FF2B5EF4-FFF2-40B4-BE49-F238E27FC236}">
                <a16:creationId xmlns:a16="http://schemas.microsoft.com/office/drawing/2014/main" id="{5B7F7BBB-04BF-8C4E-A300-6A257CA1E75D}"/>
              </a:ext>
            </a:extLst>
          </p:cNvPr>
          <p:cNvSpPr txBox="1"/>
          <p:nvPr/>
        </p:nvSpPr>
        <p:spPr>
          <a:xfrm>
            <a:off x="2090057" y="6117792"/>
            <a:ext cx="6096000" cy="261610"/>
          </a:xfrm>
          <a:prstGeom prst="rect">
            <a:avLst/>
          </a:prstGeom>
          <a:noFill/>
        </p:spPr>
        <p:txBody>
          <a:bodyPr wrap="square">
            <a:spAutoFit/>
          </a:bodyPr>
          <a:lstStyle/>
          <a:p>
            <a:r>
              <a:rPr lang="en-US" sz="1100" dirty="0"/>
              <a:t>Source: </a:t>
            </a:r>
            <a:r>
              <a:rPr lang="en-US" sz="1100" dirty="0">
                <a:hlinkClick r:id="rId4"/>
              </a:rPr>
              <a:t>https://</a:t>
            </a:r>
            <a:r>
              <a:rPr lang="en-US" sz="1100" dirty="0" err="1">
                <a:hlinkClick r:id="rId4"/>
              </a:rPr>
              <a:t>interworks.com</a:t>
            </a:r>
            <a:r>
              <a:rPr lang="en-US" sz="1100" dirty="0">
                <a:hlinkClick r:id="rId4"/>
              </a:rPr>
              <a:t>/blog/</a:t>
            </a:r>
            <a:r>
              <a:rPr lang="en-US" sz="1100" dirty="0" err="1">
                <a:hlinkClick r:id="rId4"/>
              </a:rPr>
              <a:t>jlyons</a:t>
            </a:r>
            <a:r>
              <a:rPr lang="en-US" sz="1100" dirty="0">
                <a:hlinkClick r:id="rId4"/>
              </a:rPr>
              <a:t>/2018/09/14/creating-a-scorecard-in-portals-for-tableau/</a:t>
            </a:r>
            <a:endParaRPr lang="en-US" sz="1100" dirty="0"/>
          </a:p>
        </p:txBody>
      </p:sp>
      <p:pic>
        <p:nvPicPr>
          <p:cNvPr id="9" name="Picture 8">
            <a:extLst>
              <a:ext uri="{FF2B5EF4-FFF2-40B4-BE49-F238E27FC236}">
                <a16:creationId xmlns:a16="http://schemas.microsoft.com/office/drawing/2014/main" id="{80E3A745-F1B6-144D-9A5D-80F570467C73}"/>
              </a:ext>
            </a:extLst>
          </p:cNvPr>
          <p:cNvPicPr>
            <a:picLocks noChangeAspect="1"/>
          </p:cNvPicPr>
          <p:nvPr/>
        </p:nvPicPr>
        <p:blipFill>
          <a:blip r:embed="rId5"/>
          <a:stretch>
            <a:fillRect/>
          </a:stretch>
        </p:blipFill>
        <p:spPr>
          <a:xfrm>
            <a:off x="1907493" y="1491467"/>
            <a:ext cx="3698651" cy="4397829"/>
          </a:xfrm>
          <a:prstGeom prst="rect">
            <a:avLst/>
          </a:prstGeom>
        </p:spPr>
      </p:pic>
      <p:sp>
        <p:nvSpPr>
          <p:cNvPr id="10" name="TextBox 9">
            <a:extLst>
              <a:ext uri="{FF2B5EF4-FFF2-40B4-BE49-F238E27FC236}">
                <a16:creationId xmlns:a16="http://schemas.microsoft.com/office/drawing/2014/main" id="{915C79BE-44AC-A04D-AF8F-071C9A7FAE41}"/>
              </a:ext>
            </a:extLst>
          </p:cNvPr>
          <p:cNvSpPr txBox="1"/>
          <p:nvPr/>
        </p:nvSpPr>
        <p:spPr>
          <a:xfrm>
            <a:off x="6237513" y="3298195"/>
            <a:ext cx="4659087" cy="2462213"/>
          </a:xfrm>
          <a:prstGeom prst="rect">
            <a:avLst/>
          </a:prstGeom>
          <a:noFill/>
        </p:spPr>
        <p:txBody>
          <a:bodyPr wrap="square" rtlCol="0">
            <a:spAutoFit/>
          </a:bodyPr>
          <a:lstStyle/>
          <a:p>
            <a:r>
              <a:rPr lang="en-US" sz="1100" dirty="0"/>
              <a:t>Build considerations:</a:t>
            </a:r>
            <a:br>
              <a:rPr lang="en-US" sz="1100" dirty="0"/>
            </a:br>
            <a:endParaRPr lang="en-US" sz="1100" dirty="0"/>
          </a:p>
          <a:p>
            <a:pPr marL="171450" indent="-171450">
              <a:buFont typeface="Arial" panose="020B0604020202020204" pitchFamily="34" charset="0"/>
              <a:buChar char="•"/>
            </a:pPr>
            <a:r>
              <a:rPr lang="en-US" sz="1100" dirty="0"/>
              <a:t>Query execution time</a:t>
            </a:r>
          </a:p>
          <a:p>
            <a:pPr marL="171450" indent="-171450">
              <a:buFont typeface="Arial" panose="020B0604020202020204" pitchFamily="34" charset="0"/>
              <a:buChar char="•"/>
            </a:pPr>
            <a:r>
              <a:rPr lang="en-US" sz="1100" dirty="0"/>
              <a:t>Grain of data to load</a:t>
            </a:r>
          </a:p>
          <a:p>
            <a:pPr marL="171450" indent="-171450">
              <a:buFont typeface="Arial" panose="020B0604020202020204" pitchFamily="34" charset="0"/>
              <a:buChar char="•"/>
            </a:pPr>
            <a:r>
              <a:rPr lang="en-US" sz="1100" dirty="0"/>
              <a:t>Calculation in Tableau v/s Pre-calculated metrics</a:t>
            </a:r>
            <a:br>
              <a:rPr lang="en-US" sz="1100" dirty="0"/>
            </a:br>
            <a:endParaRPr lang="en-US" sz="1100" dirty="0"/>
          </a:p>
          <a:p>
            <a:pPr marL="171450" indent="-171450">
              <a:buFont typeface="Arial" panose="020B0604020202020204" pitchFamily="34" charset="0"/>
              <a:buChar char="•"/>
            </a:pPr>
            <a:r>
              <a:rPr lang="en-US" sz="1100" dirty="0"/>
              <a:t>Query execution frequency</a:t>
            </a:r>
          </a:p>
          <a:p>
            <a:pPr marL="171450" indent="-171450">
              <a:buFont typeface="Arial" panose="020B0604020202020204" pitchFamily="34" charset="0"/>
              <a:buChar char="•"/>
            </a:pPr>
            <a:r>
              <a:rPr lang="en-US" sz="1100" dirty="0"/>
              <a:t>Extract v/s Live refresh</a:t>
            </a:r>
          </a:p>
          <a:p>
            <a:endParaRPr lang="en-US" sz="1100" dirty="0"/>
          </a:p>
          <a:p>
            <a:r>
              <a:rPr lang="en-US" sz="1100" dirty="0"/>
              <a:t>Components:</a:t>
            </a:r>
          </a:p>
          <a:p>
            <a:pPr marL="171450" indent="-171450">
              <a:buFont typeface="Arial" panose="020B0604020202020204" pitchFamily="34" charset="0"/>
              <a:buChar char="•"/>
            </a:pPr>
            <a:r>
              <a:rPr lang="en-US" sz="1100" dirty="0"/>
              <a:t>Score card with high level KPIs</a:t>
            </a:r>
          </a:p>
          <a:p>
            <a:pPr marL="171450" indent="-171450">
              <a:buFont typeface="Arial" panose="020B0604020202020204" pitchFamily="34" charset="0"/>
              <a:buChar char="•"/>
            </a:pPr>
            <a:r>
              <a:rPr lang="en-US" sz="1100" dirty="0"/>
              <a:t>Week over Week or Month over Month view</a:t>
            </a:r>
          </a:p>
          <a:p>
            <a:pPr marL="171450" indent="-171450">
              <a:buFont typeface="Arial" panose="020B0604020202020204" pitchFamily="34" charset="0"/>
              <a:buChar char="•"/>
            </a:pPr>
            <a:r>
              <a:rPr lang="en-US" sz="1100" dirty="0"/>
              <a:t>KPI trends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44830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A94B-57A0-5340-85C5-9F9FDE712869}"/>
              </a:ext>
            </a:extLst>
          </p:cNvPr>
          <p:cNvSpPr>
            <a:spLocks noGrp="1"/>
          </p:cNvSpPr>
          <p:nvPr>
            <p:ph type="title"/>
          </p:nvPr>
        </p:nvSpPr>
        <p:spPr>
          <a:xfrm>
            <a:off x="838200" y="391153"/>
            <a:ext cx="10515600" cy="1325563"/>
          </a:xfrm>
        </p:spPr>
        <p:txBody>
          <a:bodyPr/>
          <a:lstStyle/>
          <a:p>
            <a:pPr algn="ctr"/>
            <a:r>
              <a:rPr lang="en-US" dirty="0"/>
              <a:t>A/B testing (Two-group experimental design)</a:t>
            </a:r>
          </a:p>
        </p:txBody>
      </p:sp>
    </p:spTree>
    <p:extLst>
      <p:ext uri="{BB962C8B-B14F-4D97-AF65-F5344CB8AC3E}">
        <p14:creationId xmlns:p14="http://schemas.microsoft.com/office/powerpoint/2010/main" val="2613310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Steps in setting up an A/B test</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3687542"/>
          </a:xfrm>
        </p:spPr>
        <p:txBody>
          <a:bodyPr>
            <a:normAutofit/>
          </a:bodyPr>
          <a:lstStyle/>
          <a:p>
            <a:pPr marL="800100" lvl="1" indent="-342900">
              <a:buFont typeface="+mj-lt"/>
              <a:buAutoNum type="arabicPeriod"/>
            </a:pPr>
            <a:r>
              <a:rPr lang="en-US" sz="1400" dirty="0"/>
              <a:t>Formulate the hypothesis and the expected learnings</a:t>
            </a:r>
          </a:p>
          <a:p>
            <a:pPr marL="800100" lvl="1" indent="-342900">
              <a:buFont typeface="+mj-lt"/>
              <a:buAutoNum type="arabicPeriod"/>
            </a:pPr>
            <a:r>
              <a:rPr lang="en-US" sz="1400" dirty="0"/>
              <a:t>Set a primary KPI and secondary KPIs to optimize</a:t>
            </a:r>
          </a:p>
          <a:p>
            <a:pPr marL="800100" lvl="1" indent="-342900">
              <a:buFont typeface="+mj-lt"/>
              <a:buAutoNum type="arabicPeriod"/>
            </a:pPr>
            <a:r>
              <a:rPr lang="en-US" sz="1400" dirty="0"/>
              <a:t>Create a test charter where various scenarios and outcomes are described</a:t>
            </a:r>
          </a:p>
          <a:p>
            <a:pPr lvl="2"/>
            <a:r>
              <a:rPr lang="en-US" sz="1100" dirty="0"/>
              <a:t>What happens if we see that our conversion in the Control group is performing 10% less than the benchmark?</a:t>
            </a:r>
            <a:endParaRPr lang="en-US" sz="1000" dirty="0"/>
          </a:p>
          <a:p>
            <a:pPr marL="800100" lvl="1" indent="-342900">
              <a:buFont typeface="+mj-lt"/>
              <a:buAutoNum type="arabicPeriod"/>
            </a:pPr>
            <a:r>
              <a:rPr lang="en-US" sz="1400" dirty="0"/>
              <a:t>Decide on the audience, criteria, and the channel(s) for a randomized list pull and group assignment</a:t>
            </a:r>
          </a:p>
          <a:p>
            <a:pPr marL="800100" lvl="1" indent="-342900">
              <a:buFont typeface="+mj-lt"/>
              <a:buAutoNum type="arabicPeriod"/>
            </a:pPr>
            <a:r>
              <a:rPr lang="en-US" sz="1400" dirty="0"/>
              <a:t>Set the statistical significance threshold, power, and sample size</a:t>
            </a:r>
          </a:p>
          <a:p>
            <a:pPr marL="800100" lvl="1" indent="-342900">
              <a:buFont typeface="+mj-lt"/>
              <a:buAutoNum type="arabicPeriod"/>
            </a:pPr>
            <a:r>
              <a:rPr lang="en-US" sz="1400" dirty="0"/>
              <a:t>Launch the experiment</a:t>
            </a:r>
          </a:p>
          <a:p>
            <a:pPr marL="800100" lvl="1" indent="-342900">
              <a:buFont typeface="+mj-lt"/>
              <a:buAutoNum type="arabicPeriod"/>
            </a:pPr>
            <a:r>
              <a:rPr lang="en-US" sz="1400" dirty="0"/>
              <a:t>Read on the experiment</a:t>
            </a:r>
          </a:p>
          <a:p>
            <a:pPr lvl="2"/>
            <a:r>
              <a:rPr lang="en-US" sz="1100" dirty="0"/>
              <a:t>Avoid p-value hacking, peeking, etc.</a:t>
            </a:r>
          </a:p>
          <a:p>
            <a:pPr marL="800100" lvl="1" indent="-342900">
              <a:buFont typeface="+mj-lt"/>
              <a:buAutoNum type="arabicPeriod"/>
            </a:pPr>
            <a:r>
              <a:rPr lang="en-US" sz="1400" dirty="0"/>
              <a:t>Test for lift, effect size, significance</a:t>
            </a:r>
          </a:p>
          <a:p>
            <a:pPr marL="800100" lvl="1" indent="-342900">
              <a:buFont typeface="+mj-lt"/>
              <a:buAutoNum type="arabicPeriod"/>
            </a:pPr>
            <a:r>
              <a:rPr lang="en-US" sz="1400" dirty="0"/>
              <a:t>Present learnings, formulate a rollout plan if success, next steps if failure</a:t>
            </a:r>
          </a:p>
          <a:p>
            <a:pPr marL="0" indent="0">
              <a:buNone/>
            </a:pPr>
            <a:endParaRPr lang="en-US" sz="1400" dirty="0"/>
          </a:p>
        </p:txBody>
      </p:sp>
    </p:spTree>
    <p:extLst>
      <p:ext uri="{BB962C8B-B14F-4D97-AF65-F5344CB8AC3E}">
        <p14:creationId xmlns:p14="http://schemas.microsoft.com/office/powerpoint/2010/main" val="121410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List-pull example</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3687542"/>
          </a:xfrm>
        </p:spPr>
        <p:txBody>
          <a:bodyPr>
            <a:normAutofit/>
          </a:bodyPr>
          <a:lstStyle/>
          <a:p>
            <a:pPr marL="0" indent="0">
              <a:buNone/>
            </a:pPr>
            <a:r>
              <a:rPr lang="en-US" sz="1400" dirty="0">
                <a:hlinkClick r:id="rId2"/>
              </a:rPr>
              <a:t>https://colab.research.google.com/drive/12vM1hMAiCpggmOLZgOLaZ3Pq3VlQIPDM#scrollTo=lt0izjA5gC2W</a:t>
            </a:r>
            <a:endParaRPr lang="en-US" sz="1400" dirty="0"/>
          </a:p>
          <a:p>
            <a:pPr marL="0" indent="0">
              <a:buNone/>
            </a:pPr>
            <a:endParaRPr lang="en-US" sz="1400" dirty="0"/>
          </a:p>
        </p:txBody>
      </p:sp>
    </p:spTree>
    <p:extLst>
      <p:ext uri="{BB962C8B-B14F-4D97-AF65-F5344CB8AC3E}">
        <p14:creationId xmlns:p14="http://schemas.microsoft.com/office/powerpoint/2010/main" val="221837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7071642" cy="762448"/>
          </a:xfrm>
        </p:spPr>
        <p:txBody>
          <a:bodyPr>
            <a:normAutofit/>
          </a:bodyPr>
          <a:lstStyle/>
          <a:p>
            <a:r>
              <a:rPr lang="en-US" sz="3200" dirty="0"/>
              <a:t>Who is a marketing analyst?</a:t>
            </a:r>
          </a:p>
        </p:txBody>
      </p:sp>
      <p:pic>
        <p:nvPicPr>
          <p:cNvPr id="14" name="Content Placeholder 13">
            <a:extLst>
              <a:ext uri="{FF2B5EF4-FFF2-40B4-BE49-F238E27FC236}">
                <a16:creationId xmlns:a16="http://schemas.microsoft.com/office/drawing/2014/main" id="{A3CC7B97-EEDD-AC41-9D51-46716378A934}"/>
              </a:ext>
            </a:extLst>
          </p:cNvPr>
          <p:cNvPicPr>
            <a:picLocks noGrp="1" noChangeAspect="1"/>
          </p:cNvPicPr>
          <p:nvPr>
            <p:ph idx="1"/>
          </p:nvPr>
        </p:nvPicPr>
        <p:blipFill>
          <a:blip r:embed="rId3"/>
          <a:srcRect/>
          <a:stretch/>
        </p:blipFill>
        <p:spPr>
          <a:xfrm>
            <a:off x="615220" y="2030681"/>
            <a:ext cx="6346077" cy="3358014"/>
          </a:xfrm>
        </p:spPr>
      </p:pic>
      <p:sp>
        <p:nvSpPr>
          <p:cNvPr id="15" name="TextBox 14">
            <a:extLst>
              <a:ext uri="{FF2B5EF4-FFF2-40B4-BE49-F238E27FC236}">
                <a16:creationId xmlns:a16="http://schemas.microsoft.com/office/drawing/2014/main" id="{55C91F0F-463C-4B47-9B6E-0DE13E63AA63}"/>
              </a:ext>
            </a:extLst>
          </p:cNvPr>
          <p:cNvSpPr txBox="1"/>
          <p:nvPr/>
        </p:nvSpPr>
        <p:spPr>
          <a:xfrm>
            <a:off x="7413137" y="2372485"/>
            <a:ext cx="4174098" cy="3016210"/>
          </a:xfrm>
          <a:prstGeom prst="rect">
            <a:avLst/>
          </a:prstGeom>
          <a:noFill/>
        </p:spPr>
        <p:txBody>
          <a:bodyPr wrap="square" rtlCol="0">
            <a:spAutoFit/>
          </a:bodyPr>
          <a:lstStyle/>
          <a:p>
            <a:pPr marL="285750" indent="-285750">
              <a:buFont typeface="Arial" panose="020B0604020202020204" pitchFamily="34" charset="0"/>
              <a:buChar char="•"/>
            </a:pPr>
            <a:r>
              <a:rPr lang="en-US" sz="1400" dirty="0"/>
              <a:t>Relevant for mid-size to large organizations</a:t>
            </a:r>
            <a:br>
              <a:rPr lang="en-US" sz="1400" dirty="0"/>
            </a:br>
            <a:endParaRPr lang="en-US" sz="1400" dirty="0"/>
          </a:p>
          <a:p>
            <a:pPr marL="285750" indent="-285750">
              <a:buFont typeface="Arial" panose="020B0604020202020204" pitchFamily="34" charset="0"/>
              <a:buChar char="•"/>
            </a:pPr>
            <a:r>
              <a:rPr lang="en-US" sz="1400" dirty="0"/>
              <a:t>Smaller organizations or startups may</a:t>
            </a:r>
            <a:br>
              <a:rPr lang="en-US" sz="1400" dirty="0"/>
            </a:br>
            <a:r>
              <a:rPr lang="en-US" sz="1400" dirty="0"/>
              <a:t>typically have a single data analyst role spanning across functions</a:t>
            </a:r>
            <a:br>
              <a:rPr lang="en-US" sz="1400" dirty="0"/>
            </a:br>
            <a:endParaRPr lang="en-US" sz="1400" dirty="0"/>
          </a:p>
          <a:p>
            <a:pPr marL="285750" indent="-285750">
              <a:buFont typeface="Arial" panose="020B0604020202020204" pitchFamily="34" charset="0"/>
              <a:buChar char="•"/>
            </a:pPr>
            <a:r>
              <a:rPr lang="en-US" sz="1400" dirty="0"/>
              <a:t>Heavy focus on technical rigor in early-stage startups to build </a:t>
            </a:r>
            <a:br>
              <a:rPr lang="en-US" sz="1400" dirty="0"/>
            </a:br>
            <a:r>
              <a:rPr lang="en-US" sz="1400" dirty="0"/>
              <a:t>environments, set up models, etc.</a:t>
            </a:r>
            <a:br>
              <a:rPr lang="en-US" sz="1400" dirty="0"/>
            </a:br>
            <a:endParaRPr lang="en-US" sz="1400" dirty="0"/>
          </a:p>
          <a:p>
            <a:pPr marL="285750" indent="-285750">
              <a:buFont typeface="Arial" panose="020B0604020202020204" pitchFamily="34" charset="0"/>
              <a:buChar char="•"/>
            </a:pPr>
            <a:r>
              <a:rPr lang="en-US" sz="1400" dirty="0"/>
              <a:t>As organizations scale, specialized work becomes more relevant</a:t>
            </a:r>
            <a:br>
              <a:rPr lang="en-US" sz="1100" dirty="0"/>
            </a:br>
            <a:endParaRPr lang="en-US" sz="1100" dirty="0"/>
          </a:p>
          <a:p>
            <a:pPr marL="285750" indent="-285750">
              <a:buFont typeface="Arial" panose="020B0604020202020204" pitchFamily="34" charset="0"/>
              <a:buChar char="•"/>
            </a:pPr>
            <a:endParaRPr lang="en-US" sz="1100" dirty="0"/>
          </a:p>
        </p:txBody>
      </p:sp>
      <p:cxnSp>
        <p:nvCxnSpPr>
          <p:cNvPr id="17" name="Straight Connector 16">
            <a:extLst>
              <a:ext uri="{FF2B5EF4-FFF2-40B4-BE49-F238E27FC236}">
                <a16:creationId xmlns:a16="http://schemas.microsoft.com/office/drawing/2014/main" id="{BC6A38B6-021B-2844-9D47-53452BC7E233}"/>
              </a:ext>
            </a:extLst>
          </p:cNvPr>
          <p:cNvCxnSpPr>
            <a:cxnSpLocks/>
          </p:cNvCxnSpPr>
          <p:nvPr/>
        </p:nvCxnSpPr>
        <p:spPr>
          <a:xfrm>
            <a:off x="7219833" y="903180"/>
            <a:ext cx="44879" cy="59548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40A80F6-ADAE-AB4C-A95A-BC48D4F77B16}"/>
              </a:ext>
            </a:extLst>
          </p:cNvPr>
          <p:cNvSpPr/>
          <p:nvPr/>
        </p:nvSpPr>
        <p:spPr>
          <a:xfrm>
            <a:off x="3823855" y="2229981"/>
            <a:ext cx="1567542" cy="32321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363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A/B Testing Scenario</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76207"/>
          </a:xfrm>
        </p:spPr>
        <p:txBody>
          <a:bodyPr>
            <a:normAutofit/>
          </a:bodyPr>
          <a:lstStyle/>
          <a:p>
            <a:pPr marL="0" indent="0">
              <a:buNone/>
            </a:pPr>
            <a:r>
              <a:rPr lang="en-US" sz="1400" b="1" dirty="0"/>
              <a:t>Results of an AB test on email</a:t>
            </a:r>
          </a:p>
        </p:txBody>
      </p:sp>
      <p:pic>
        <p:nvPicPr>
          <p:cNvPr id="3" name="Picture 2">
            <a:extLst>
              <a:ext uri="{FF2B5EF4-FFF2-40B4-BE49-F238E27FC236}">
                <a16:creationId xmlns:a16="http://schemas.microsoft.com/office/drawing/2014/main" id="{FBAB145A-959F-824A-8CA9-CF235E790C95}"/>
              </a:ext>
            </a:extLst>
          </p:cNvPr>
          <p:cNvPicPr>
            <a:picLocks noChangeAspect="1"/>
          </p:cNvPicPr>
          <p:nvPr/>
        </p:nvPicPr>
        <p:blipFill rotWithShape="1">
          <a:blip r:embed="rId2"/>
          <a:srcRect b="9967"/>
          <a:stretch/>
        </p:blipFill>
        <p:spPr>
          <a:xfrm>
            <a:off x="793916" y="2545467"/>
            <a:ext cx="3505653" cy="3011010"/>
          </a:xfrm>
          <a:prstGeom prst="rect">
            <a:avLst/>
          </a:prstGeom>
        </p:spPr>
      </p:pic>
      <p:pic>
        <p:nvPicPr>
          <p:cNvPr id="5" name="Picture 4">
            <a:extLst>
              <a:ext uri="{FF2B5EF4-FFF2-40B4-BE49-F238E27FC236}">
                <a16:creationId xmlns:a16="http://schemas.microsoft.com/office/drawing/2014/main" id="{8DF54175-5CA9-7949-9F81-E92C942FA4DE}"/>
              </a:ext>
            </a:extLst>
          </p:cNvPr>
          <p:cNvPicPr>
            <a:picLocks noChangeAspect="1"/>
          </p:cNvPicPr>
          <p:nvPr/>
        </p:nvPicPr>
        <p:blipFill>
          <a:blip r:embed="rId3"/>
          <a:stretch>
            <a:fillRect/>
          </a:stretch>
        </p:blipFill>
        <p:spPr>
          <a:xfrm>
            <a:off x="6521599" y="2545467"/>
            <a:ext cx="3934226" cy="3011010"/>
          </a:xfrm>
          <a:prstGeom prst="rect">
            <a:avLst/>
          </a:prstGeom>
        </p:spPr>
      </p:pic>
      <p:sp>
        <p:nvSpPr>
          <p:cNvPr id="6" name="TextBox 5">
            <a:extLst>
              <a:ext uri="{FF2B5EF4-FFF2-40B4-BE49-F238E27FC236}">
                <a16:creationId xmlns:a16="http://schemas.microsoft.com/office/drawing/2014/main" id="{70AA3BD9-22A8-9042-B17B-D906AFD7612E}"/>
              </a:ext>
            </a:extLst>
          </p:cNvPr>
          <p:cNvSpPr txBox="1"/>
          <p:nvPr/>
        </p:nvSpPr>
        <p:spPr>
          <a:xfrm>
            <a:off x="793916" y="1947535"/>
            <a:ext cx="3264483" cy="369332"/>
          </a:xfrm>
          <a:prstGeom prst="rect">
            <a:avLst/>
          </a:prstGeom>
          <a:noFill/>
        </p:spPr>
        <p:txBody>
          <a:bodyPr wrap="none" rtlCol="0">
            <a:spAutoFit/>
          </a:bodyPr>
          <a:lstStyle/>
          <a:p>
            <a:r>
              <a:rPr lang="en-US" dirty="0"/>
              <a:t>Variant – A: $1 delivery incentive</a:t>
            </a:r>
          </a:p>
        </p:txBody>
      </p:sp>
      <p:sp>
        <p:nvSpPr>
          <p:cNvPr id="7" name="TextBox 6">
            <a:extLst>
              <a:ext uri="{FF2B5EF4-FFF2-40B4-BE49-F238E27FC236}">
                <a16:creationId xmlns:a16="http://schemas.microsoft.com/office/drawing/2014/main" id="{48E6B8C7-6056-A24D-850E-81D0DA78761A}"/>
              </a:ext>
            </a:extLst>
          </p:cNvPr>
          <p:cNvSpPr txBox="1"/>
          <p:nvPr/>
        </p:nvSpPr>
        <p:spPr>
          <a:xfrm>
            <a:off x="6856470" y="1947535"/>
            <a:ext cx="3256469" cy="369332"/>
          </a:xfrm>
          <a:prstGeom prst="rect">
            <a:avLst/>
          </a:prstGeom>
          <a:noFill/>
        </p:spPr>
        <p:txBody>
          <a:bodyPr wrap="none" rtlCol="0">
            <a:spAutoFit/>
          </a:bodyPr>
          <a:lstStyle/>
          <a:p>
            <a:r>
              <a:rPr lang="en-US" dirty="0"/>
              <a:t>Variant – B: $0 delivery incentive</a:t>
            </a:r>
          </a:p>
        </p:txBody>
      </p:sp>
    </p:spTree>
    <p:extLst>
      <p:ext uri="{BB962C8B-B14F-4D97-AF65-F5344CB8AC3E}">
        <p14:creationId xmlns:p14="http://schemas.microsoft.com/office/powerpoint/2010/main" val="49391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Responsibilities of a Marketing Analyst</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r>
              <a:rPr lang="en-US" sz="1400" dirty="0"/>
              <a:t>Facilitate marketing spend decisions</a:t>
            </a:r>
          </a:p>
          <a:p>
            <a:r>
              <a:rPr lang="en-US" sz="1400" dirty="0"/>
              <a:t>Provide campaign recommendations</a:t>
            </a:r>
          </a:p>
          <a:p>
            <a:pPr lvl="1"/>
            <a:r>
              <a:rPr lang="en-US" sz="1100" dirty="0"/>
              <a:t>A/B testing</a:t>
            </a:r>
          </a:p>
          <a:p>
            <a:pPr lvl="1"/>
            <a:r>
              <a:rPr lang="en-US" sz="1100" dirty="0"/>
              <a:t>Data deep-dives</a:t>
            </a:r>
          </a:p>
          <a:p>
            <a:r>
              <a:rPr lang="en-US" sz="1400" dirty="0"/>
              <a:t>Ideate, prioritize, and execute growth tactics</a:t>
            </a:r>
          </a:p>
          <a:p>
            <a:r>
              <a:rPr lang="en-US" sz="1400" dirty="0"/>
              <a:t>Opportunity sizing for marketing/product initiatives</a:t>
            </a:r>
          </a:p>
          <a:p>
            <a:r>
              <a:rPr lang="en-US" sz="1400" dirty="0"/>
              <a:t>Root cause analysis into the changes in traffic, revenue, audience mix, etc.</a:t>
            </a:r>
          </a:p>
          <a:p>
            <a:r>
              <a:rPr lang="en-US" sz="1400" dirty="0"/>
              <a:t>Create self-serve dashboards and visualizations</a:t>
            </a:r>
          </a:p>
          <a:p>
            <a:r>
              <a:rPr lang="en-US" sz="1400" dirty="0"/>
              <a:t>Understand and own marketing KPIs and/or Product areas</a:t>
            </a:r>
          </a:p>
          <a:p>
            <a:r>
              <a:rPr lang="en-US" sz="1400" dirty="0"/>
              <a:t>Segmentation, forecasting, modeling</a:t>
            </a:r>
          </a:p>
        </p:txBody>
      </p:sp>
    </p:spTree>
    <p:extLst>
      <p:ext uri="{BB962C8B-B14F-4D97-AF65-F5344CB8AC3E}">
        <p14:creationId xmlns:p14="http://schemas.microsoft.com/office/powerpoint/2010/main" val="241260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7071642" cy="762448"/>
          </a:xfrm>
        </p:spPr>
        <p:txBody>
          <a:bodyPr>
            <a:normAutofit/>
          </a:bodyPr>
          <a:lstStyle/>
          <a:p>
            <a:r>
              <a:rPr lang="en-US" sz="3200" dirty="0"/>
              <a:t>The Marketing Analyst role in a typical org</a:t>
            </a:r>
          </a:p>
        </p:txBody>
      </p:sp>
      <p:pic>
        <p:nvPicPr>
          <p:cNvPr id="6" name="Picture 5">
            <a:extLst>
              <a:ext uri="{FF2B5EF4-FFF2-40B4-BE49-F238E27FC236}">
                <a16:creationId xmlns:a16="http://schemas.microsoft.com/office/drawing/2014/main" id="{193FAFC2-A71A-1C4E-9561-FF457F7DF963}"/>
              </a:ext>
            </a:extLst>
          </p:cNvPr>
          <p:cNvPicPr>
            <a:picLocks noChangeAspect="1"/>
          </p:cNvPicPr>
          <p:nvPr/>
        </p:nvPicPr>
        <p:blipFill>
          <a:blip r:embed="rId3"/>
          <a:stretch>
            <a:fillRect/>
          </a:stretch>
        </p:blipFill>
        <p:spPr>
          <a:xfrm>
            <a:off x="249383" y="1110702"/>
            <a:ext cx="8526482" cy="5092845"/>
          </a:xfrm>
          <a:prstGeom prst="rect">
            <a:avLst/>
          </a:prstGeom>
        </p:spPr>
      </p:pic>
      <p:sp>
        <p:nvSpPr>
          <p:cNvPr id="3" name="TextBox 2">
            <a:extLst>
              <a:ext uri="{FF2B5EF4-FFF2-40B4-BE49-F238E27FC236}">
                <a16:creationId xmlns:a16="http://schemas.microsoft.com/office/drawing/2014/main" id="{8CCED3A7-59F6-CF46-BA2D-E8F6ED613BBF}"/>
              </a:ext>
            </a:extLst>
          </p:cNvPr>
          <p:cNvSpPr txBox="1"/>
          <p:nvPr/>
        </p:nvSpPr>
        <p:spPr>
          <a:xfrm>
            <a:off x="4826833" y="6212945"/>
            <a:ext cx="492443" cy="261610"/>
          </a:xfrm>
          <a:prstGeom prst="rect">
            <a:avLst/>
          </a:prstGeom>
          <a:noFill/>
        </p:spPr>
        <p:txBody>
          <a:bodyPr wrap="none" rtlCol="0">
            <a:spAutoFit/>
          </a:bodyPr>
          <a:lstStyle/>
          <a:p>
            <a:r>
              <a:rPr lang="en-US" sz="1100" dirty="0">
                <a:latin typeface="Helvetica" pitchFamily="2" charset="0"/>
              </a:rPr>
              <a:t>RCA</a:t>
            </a:r>
          </a:p>
        </p:txBody>
      </p:sp>
    </p:spTree>
    <p:extLst>
      <p:ext uri="{BB962C8B-B14F-4D97-AF65-F5344CB8AC3E}">
        <p14:creationId xmlns:p14="http://schemas.microsoft.com/office/powerpoint/2010/main" val="4018223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7071642" cy="762448"/>
          </a:xfrm>
        </p:spPr>
        <p:txBody>
          <a:bodyPr>
            <a:normAutofit/>
          </a:bodyPr>
          <a:lstStyle/>
          <a:p>
            <a:r>
              <a:rPr lang="en-US" sz="3200" dirty="0"/>
              <a:t>Where do the analysts get data from?</a:t>
            </a:r>
          </a:p>
        </p:txBody>
      </p:sp>
      <p:pic>
        <p:nvPicPr>
          <p:cNvPr id="10" name="Picture 9">
            <a:extLst>
              <a:ext uri="{FF2B5EF4-FFF2-40B4-BE49-F238E27FC236}">
                <a16:creationId xmlns:a16="http://schemas.microsoft.com/office/drawing/2014/main" id="{AEC66914-D8D7-0F4C-A8E7-0596AAE6E2A5}"/>
              </a:ext>
            </a:extLst>
          </p:cNvPr>
          <p:cNvPicPr>
            <a:picLocks noChangeAspect="1"/>
          </p:cNvPicPr>
          <p:nvPr/>
        </p:nvPicPr>
        <p:blipFill>
          <a:blip r:embed="rId3"/>
          <a:stretch>
            <a:fillRect/>
          </a:stretch>
        </p:blipFill>
        <p:spPr>
          <a:xfrm>
            <a:off x="403692" y="1308970"/>
            <a:ext cx="7825908" cy="5351229"/>
          </a:xfrm>
          <a:prstGeom prst="rect">
            <a:avLst/>
          </a:prstGeom>
        </p:spPr>
      </p:pic>
    </p:spTree>
    <p:extLst>
      <p:ext uri="{BB962C8B-B14F-4D97-AF65-F5344CB8AC3E}">
        <p14:creationId xmlns:p14="http://schemas.microsoft.com/office/powerpoint/2010/main" val="300328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Marketing Analytics toolkit</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pPr marL="342900" indent="-342900">
              <a:buFont typeface="+mj-lt"/>
              <a:buAutoNum type="arabicPeriod"/>
            </a:pPr>
            <a:r>
              <a:rPr lang="en-US" sz="1400" dirty="0"/>
              <a:t>Database language (SQL, NoSQL: MongoDB) </a:t>
            </a:r>
          </a:p>
          <a:p>
            <a:pPr lvl="1"/>
            <a:r>
              <a:rPr lang="en-US" sz="1100" dirty="0"/>
              <a:t>Mostly OLAP queries</a:t>
            </a:r>
            <a:endParaRPr lang="en-US" sz="1400" dirty="0"/>
          </a:p>
          <a:p>
            <a:pPr marL="342900" indent="-342900">
              <a:buFont typeface="+mj-lt"/>
              <a:buAutoNum type="arabicPeriod"/>
            </a:pPr>
            <a:r>
              <a:rPr lang="en-US" sz="1400" dirty="0"/>
              <a:t>Data visualization and BI (Excel, Tableau, Power BI)</a:t>
            </a:r>
          </a:p>
          <a:p>
            <a:pPr marL="342900" indent="-342900">
              <a:buFont typeface="+mj-lt"/>
              <a:buAutoNum type="arabicPeriod"/>
            </a:pPr>
            <a:r>
              <a:rPr lang="en-US" sz="1400" dirty="0"/>
              <a:t>Programming language (Python, R)</a:t>
            </a:r>
          </a:p>
          <a:p>
            <a:pPr marL="342900" indent="-342900">
              <a:buFont typeface="+mj-lt"/>
              <a:buAutoNum type="arabicPeriod"/>
            </a:pPr>
            <a:r>
              <a:rPr lang="en-US" sz="1400" dirty="0"/>
              <a:t>Web analytics (Google Analytics, Amplitude, Adobe Analytics)</a:t>
            </a:r>
          </a:p>
          <a:p>
            <a:pPr marL="342900" indent="-342900">
              <a:buFont typeface="+mj-lt"/>
              <a:buAutoNum type="arabicPeriod"/>
            </a:pPr>
            <a:r>
              <a:rPr lang="en-US" sz="1400" dirty="0"/>
              <a:t>Ads platform (Google Ads, Facebook Ads)</a:t>
            </a:r>
          </a:p>
          <a:p>
            <a:pPr marL="342900" indent="-342900">
              <a:buFont typeface="+mj-lt"/>
              <a:buAutoNum type="arabicPeriod"/>
            </a:pPr>
            <a:r>
              <a:rPr lang="en-US" sz="1400" dirty="0"/>
              <a:t>Experimentation platforms (Optimizely, </a:t>
            </a:r>
            <a:r>
              <a:rPr lang="en-US" sz="1400" dirty="0" err="1"/>
              <a:t>LeadPages</a:t>
            </a:r>
            <a:r>
              <a:rPr lang="en-US" sz="1400" dirty="0"/>
              <a:t>)</a:t>
            </a:r>
          </a:p>
          <a:p>
            <a:pPr marL="342900" indent="-342900">
              <a:buFont typeface="+mj-lt"/>
              <a:buAutoNum type="arabicPeriod"/>
            </a:pPr>
            <a:r>
              <a:rPr lang="en-US" sz="1400" dirty="0"/>
              <a:t>Customer Relationship Management platform (Mailchimp, Salesforce - ExactTarget)</a:t>
            </a:r>
          </a:p>
          <a:p>
            <a:pPr marL="342900" indent="-342900">
              <a:buFont typeface="+mj-lt"/>
              <a:buAutoNum type="arabicPeriod"/>
            </a:pPr>
            <a:r>
              <a:rPr lang="en-US" sz="1400" dirty="0"/>
              <a:t>Version control and project management (GitHub, Jira)</a:t>
            </a:r>
          </a:p>
        </p:txBody>
      </p:sp>
      <p:pic>
        <p:nvPicPr>
          <p:cNvPr id="2050" name="Picture 2" descr="The Python Logo | Python Software Foundation">
            <a:extLst>
              <a:ext uri="{FF2B5EF4-FFF2-40B4-BE49-F238E27FC236}">
                <a16:creationId xmlns:a16="http://schemas.microsoft.com/office/drawing/2014/main" id="{19037A6E-AC4F-2142-8F3E-AD36B0064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869" y="1712438"/>
            <a:ext cx="1912340" cy="645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69512E7-9C45-1849-AD92-B8FFDB087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714" y="1712438"/>
            <a:ext cx="831882" cy="6459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FA11024-01F7-1040-9872-01CBCAE6C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925" y="1184437"/>
            <a:ext cx="474150" cy="4655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edia Download Center">
            <a:extLst>
              <a:ext uri="{FF2B5EF4-FFF2-40B4-BE49-F238E27FC236}">
                <a16:creationId xmlns:a16="http://schemas.microsoft.com/office/drawing/2014/main" id="{CB1B0329-668E-3044-B84A-A915D0DED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2949" y="1184436"/>
            <a:ext cx="2069023" cy="46553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Download MySQL Logo in SVG Vector or PNG File Format - Logo.wine">
            <a:extLst>
              <a:ext uri="{FF2B5EF4-FFF2-40B4-BE49-F238E27FC236}">
                <a16:creationId xmlns:a16="http://schemas.microsoft.com/office/drawing/2014/main" id="{64BF0D58-521F-9C4D-959C-4CAA7731D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0477" y="970499"/>
            <a:ext cx="1143673" cy="76244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Google Analytics Developer Branding Guidelines &amp;amp; Policies">
            <a:extLst>
              <a:ext uri="{FF2B5EF4-FFF2-40B4-BE49-F238E27FC236}">
                <a16:creationId xmlns:a16="http://schemas.microsoft.com/office/drawing/2014/main" id="{80C23EAF-0B41-0C4F-B9D8-24BD2E49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0848" y="1627329"/>
            <a:ext cx="1478426" cy="111931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Optimizely-new-logo - Lytics Decision Engine CDP for Marketers">
            <a:extLst>
              <a:ext uri="{FF2B5EF4-FFF2-40B4-BE49-F238E27FC236}">
                <a16:creationId xmlns:a16="http://schemas.microsoft.com/office/drawing/2014/main" id="{DC406782-F17E-044B-8BF3-2BA59F65BC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1730" y="2666552"/>
            <a:ext cx="1451459" cy="76244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est JIRA Alternatives - AptGadget.com">
            <a:extLst>
              <a:ext uri="{FF2B5EF4-FFF2-40B4-BE49-F238E27FC236}">
                <a16:creationId xmlns:a16="http://schemas.microsoft.com/office/drawing/2014/main" id="{F55B2774-F433-7C4F-B5CB-4619EAD0C9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0848" y="3600672"/>
            <a:ext cx="1451460" cy="7097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GitHub Logo, history, meaning, symbol, PNG">
            <a:extLst>
              <a:ext uri="{FF2B5EF4-FFF2-40B4-BE49-F238E27FC236}">
                <a16:creationId xmlns:a16="http://schemas.microsoft.com/office/drawing/2014/main" id="{26AB586D-296A-D146-A72A-1AA6187182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6586" y="3735854"/>
            <a:ext cx="1261746" cy="70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52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Responsibilities of a Marketing Analyst</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r>
              <a:rPr lang="en-US" sz="1400" dirty="0"/>
              <a:t>Facilitate marketing spend decisions</a:t>
            </a:r>
          </a:p>
          <a:p>
            <a:r>
              <a:rPr lang="en-US" sz="1400" dirty="0"/>
              <a:t>Provide campaign recommendations</a:t>
            </a:r>
          </a:p>
          <a:p>
            <a:pPr lvl="1"/>
            <a:r>
              <a:rPr lang="en-US" sz="1100" dirty="0"/>
              <a:t>A/B testing</a:t>
            </a:r>
          </a:p>
          <a:p>
            <a:pPr lvl="1"/>
            <a:r>
              <a:rPr lang="en-US" sz="1100" dirty="0"/>
              <a:t>Data deep-dives</a:t>
            </a:r>
          </a:p>
          <a:p>
            <a:r>
              <a:rPr lang="en-US" sz="1400" dirty="0"/>
              <a:t>Ideate, prioritize, and execute growth tactics</a:t>
            </a:r>
          </a:p>
          <a:p>
            <a:r>
              <a:rPr lang="en-US" sz="1400" dirty="0"/>
              <a:t>Opportunity sizing for marketing/product initiatives</a:t>
            </a:r>
          </a:p>
          <a:p>
            <a:r>
              <a:rPr lang="en-US" sz="1400" dirty="0"/>
              <a:t>Root cause analysis into the changes in traffic, revenue, audience mix, etc.</a:t>
            </a:r>
          </a:p>
          <a:p>
            <a:r>
              <a:rPr lang="en-US" sz="1400" dirty="0"/>
              <a:t>Create self-serve dashboards and visualizations</a:t>
            </a:r>
          </a:p>
          <a:p>
            <a:r>
              <a:rPr lang="en-US" sz="1400" dirty="0"/>
              <a:t>Understand and own marketing KPIs and/or Product areas</a:t>
            </a:r>
          </a:p>
          <a:p>
            <a:r>
              <a:rPr lang="en-US" sz="1400" dirty="0"/>
              <a:t>Segmentation, forecasting, modeling</a:t>
            </a:r>
          </a:p>
        </p:txBody>
      </p:sp>
      <p:sp>
        <p:nvSpPr>
          <p:cNvPr id="6" name="Rectangle 5">
            <a:extLst>
              <a:ext uri="{FF2B5EF4-FFF2-40B4-BE49-F238E27FC236}">
                <a16:creationId xmlns:a16="http://schemas.microsoft.com/office/drawing/2014/main" id="{5271161C-EDCA-D04A-8E7A-8EABBFBC97F1}"/>
              </a:ext>
            </a:extLst>
          </p:cNvPr>
          <p:cNvSpPr/>
          <p:nvPr/>
        </p:nvSpPr>
        <p:spPr>
          <a:xfrm>
            <a:off x="2975675" y="3169503"/>
            <a:ext cx="1022888" cy="216976"/>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4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585-6A59-FC42-B12D-C38077B64F84}"/>
              </a:ext>
            </a:extLst>
          </p:cNvPr>
          <p:cNvSpPr>
            <a:spLocks noGrp="1"/>
          </p:cNvSpPr>
          <p:nvPr>
            <p:ph type="title"/>
          </p:nvPr>
        </p:nvSpPr>
        <p:spPr>
          <a:xfrm>
            <a:off x="148191" y="208051"/>
            <a:ext cx="10515600" cy="762448"/>
          </a:xfrm>
        </p:spPr>
        <p:txBody>
          <a:bodyPr>
            <a:normAutofit/>
          </a:bodyPr>
          <a:lstStyle/>
          <a:p>
            <a:r>
              <a:rPr lang="en-US" sz="3200" dirty="0"/>
              <a:t>Categories of visualizations</a:t>
            </a:r>
          </a:p>
        </p:txBody>
      </p:sp>
      <p:sp>
        <p:nvSpPr>
          <p:cNvPr id="4" name="Content Placeholder 3">
            <a:extLst>
              <a:ext uri="{FF2B5EF4-FFF2-40B4-BE49-F238E27FC236}">
                <a16:creationId xmlns:a16="http://schemas.microsoft.com/office/drawing/2014/main" id="{2A687265-3438-A045-9540-3F62B2428C84}"/>
              </a:ext>
            </a:extLst>
          </p:cNvPr>
          <p:cNvSpPr>
            <a:spLocks noGrp="1"/>
          </p:cNvSpPr>
          <p:nvPr>
            <p:ph idx="1"/>
          </p:nvPr>
        </p:nvSpPr>
        <p:spPr>
          <a:xfrm>
            <a:off x="237950" y="1121964"/>
            <a:ext cx="10515600" cy="5139146"/>
          </a:xfrm>
        </p:spPr>
        <p:txBody>
          <a:bodyPr>
            <a:normAutofit/>
          </a:bodyPr>
          <a:lstStyle/>
          <a:p>
            <a:r>
              <a:rPr lang="en-US" sz="1400" dirty="0"/>
              <a:t>Three broad categories:</a:t>
            </a:r>
            <a:br>
              <a:rPr lang="en-US" sz="1400" dirty="0"/>
            </a:br>
            <a:endParaRPr lang="en-US" sz="1400" dirty="0"/>
          </a:p>
          <a:p>
            <a:pPr lvl="1"/>
            <a:r>
              <a:rPr lang="en-US" sz="1100" b="1" dirty="0"/>
              <a:t>Exploratory</a:t>
            </a:r>
            <a:r>
              <a:rPr lang="en-US" sz="1100" dirty="0"/>
              <a:t> - emphasis on insights, speed, scale</a:t>
            </a:r>
            <a:br>
              <a:rPr lang="en-US" sz="1100" dirty="0"/>
            </a:br>
            <a:endParaRPr lang="en-US" sz="1100" dirty="0"/>
          </a:p>
          <a:p>
            <a:pPr lvl="1"/>
            <a:r>
              <a:rPr lang="en-US" sz="1100" b="1" dirty="0"/>
              <a:t>Explanatory</a:t>
            </a:r>
            <a:r>
              <a:rPr lang="en-US" sz="1100" dirty="0"/>
              <a:t> – emphasis on readability, simplicity, design principles, story-telling</a:t>
            </a:r>
            <a:br>
              <a:rPr lang="en-US" sz="1100" dirty="0"/>
            </a:br>
            <a:endParaRPr lang="en-US" sz="1100" dirty="0"/>
          </a:p>
          <a:p>
            <a:pPr lvl="1"/>
            <a:r>
              <a:rPr lang="en-US" sz="1100" b="1" dirty="0"/>
              <a:t>Self-serve dashboards</a:t>
            </a:r>
            <a:r>
              <a:rPr lang="en-US" sz="1100" dirty="0"/>
              <a:t> - extends exploratory and explanatory visuals</a:t>
            </a:r>
          </a:p>
        </p:txBody>
      </p:sp>
    </p:spTree>
    <p:extLst>
      <p:ext uri="{BB962C8B-B14F-4D97-AF65-F5344CB8AC3E}">
        <p14:creationId xmlns:p14="http://schemas.microsoft.com/office/powerpoint/2010/main" val="1304172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11226</TotalTime>
  <Words>1696</Words>
  <Application>Microsoft Macintosh PowerPoint</Application>
  <PresentationFormat>Widescreen</PresentationFormat>
  <Paragraphs>241</Paragraphs>
  <Slides>30</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Helvetica</vt:lpstr>
      <vt:lpstr>Office Theme</vt:lpstr>
      <vt:lpstr>Data analysis from the lens of marketing analytics</vt:lpstr>
      <vt:lpstr>About me</vt:lpstr>
      <vt:lpstr>Who is a marketing analyst?</vt:lpstr>
      <vt:lpstr>Responsibilities of a Marketing Analyst</vt:lpstr>
      <vt:lpstr>The Marketing Analyst role in a typical org</vt:lpstr>
      <vt:lpstr>Where do the analysts get data from?</vt:lpstr>
      <vt:lpstr>Marketing Analytics toolkit</vt:lpstr>
      <vt:lpstr>Responsibilities of a Marketing Analyst</vt:lpstr>
      <vt:lpstr>Categories of visualizations</vt:lpstr>
      <vt:lpstr>Exploratory Visualizations</vt:lpstr>
      <vt:lpstr>Purpose of exploratory visualizations</vt:lpstr>
      <vt:lpstr>Components of explanatory visuals (EDA)</vt:lpstr>
      <vt:lpstr>EDA walkthrough</vt:lpstr>
      <vt:lpstr>How I collected the data </vt:lpstr>
      <vt:lpstr>End result</vt:lpstr>
      <vt:lpstr>Explanatory Visualizations</vt:lpstr>
      <vt:lpstr>Purpose of explanatory visualizations</vt:lpstr>
      <vt:lpstr>Steps in explanatory visualizations</vt:lpstr>
      <vt:lpstr>Visualization Scenario 1 (Line charts)</vt:lpstr>
      <vt:lpstr>Revenue from 10/4/20 to 8/8/21</vt:lpstr>
      <vt:lpstr>Promo revenue is consistently lower than the regular revenue for the October cohort</vt:lpstr>
      <vt:lpstr>Promo revenue is consistently lower than the regular revenue for the October cohort</vt:lpstr>
      <vt:lpstr>Visualization Scenario 2 (Horizontal Line Chart)</vt:lpstr>
      <vt:lpstr>The Polaroid segment sees a strong shift in preference to Blue light glasses in 2021</vt:lpstr>
      <vt:lpstr>The Polaroid segment sees a strong shift in preference to Blue light glasses in 2021</vt:lpstr>
      <vt:lpstr>Self-serve dashboard (best practices)</vt:lpstr>
      <vt:lpstr>A/B testing (Two-group experimental design)</vt:lpstr>
      <vt:lpstr>Steps in setting up an A/B test</vt:lpstr>
      <vt:lpstr>List-pull example</vt:lpstr>
      <vt:lpstr>A/B Testing Scenario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Vatnani</dc:creator>
  <cp:lastModifiedBy>Vishal Vatnani</cp:lastModifiedBy>
  <cp:revision>13</cp:revision>
  <dcterms:created xsi:type="dcterms:W3CDTF">2021-10-28T05:26:40Z</dcterms:created>
  <dcterms:modified xsi:type="dcterms:W3CDTF">2021-11-05T00:42:37Z</dcterms:modified>
</cp:coreProperties>
</file>